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256" r:id="rId2"/>
    <p:sldId id="815" r:id="rId3"/>
    <p:sldId id="801" r:id="rId4"/>
    <p:sldId id="802" r:id="rId5"/>
    <p:sldId id="798" r:id="rId6"/>
    <p:sldId id="817" r:id="rId7"/>
    <p:sldId id="823" r:id="rId8"/>
    <p:sldId id="824" r:id="rId9"/>
    <p:sldId id="819" r:id="rId10"/>
    <p:sldId id="820" r:id="rId11"/>
    <p:sldId id="821" r:id="rId12"/>
    <p:sldId id="818" r:id="rId13"/>
    <p:sldId id="825" r:id="rId14"/>
    <p:sldId id="826" r:id="rId15"/>
    <p:sldId id="827" r:id="rId16"/>
    <p:sldId id="828" r:id="rId17"/>
    <p:sldId id="822" r:id="rId18"/>
    <p:sldId id="829" r:id="rId19"/>
    <p:sldId id="830" r:id="rId20"/>
    <p:sldId id="831" r:id="rId21"/>
    <p:sldId id="832" r:id="rId22"/>
    <p:sldId id="833" r:id="rId23"/>
    <p:sldId id="803" r:id="rId24"/>
    <p:sldId id="656" r:id="rId25"/>
    <p:sldId id="640" r:id="rId26"/>
    <p:sldId id="742" r:id="rId27"/>
    <p:sldId id="812" r:id="rId28"/>
  </p:sldIdLst>
  <p:sldSz cx="9144000" cy="6858000" type="screen4x3"/>
  <p:notesSz cx="9866313" cy="673576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4025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1225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68425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5625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0505"/>
    <a:srgbClr val="3333FF"/>
    <a:srgbClr val="0000CC"/>
    <a:srgbClr val="BD0310"/>
    <a:srgbClr val="0043C8"/>
    <a:srgbClr val="0091C4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5" autoAdjust="0"/>
    <p:restoredTop sz="91147" autoAdjust="0"/>
  </p:normalViewPr>
  <p:slideViewPr>
    <p:cSldViewPr>
      <p:cViewPr varScale="1">
        <p:scale>
          <a:sx n="115" d="100"/>
          <a:sy n="115" d="100"/>
        </p:scale>
        <p:origin x="1356" y="84"/>
      </p:cViewPr>
      <p:guideLst>
        <p:guide orient="horz" pos="2160"/>
        <p:guide pos="2880"/>
      </p:guideLst>
    </p:cSldViewPr>
  </p:slideViewPr>
  <p:notesTextViewPr>
    <p:cViewPr>
      <p:scale>
        <a:sx n="300" d="100"/>
        <a:sy n="3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ru-RU"/>
              <a:t>пожары</a:t>
            </a:r>
          </a:p>
        </c:rich>
      </c:tx>
      <c:layout>
        <c:manualLayout>
          <c:xMode val="edge"/>
          <c:yMode val="edge"/>
          <c:x val="0.38820759063266808"/>
          <c:y val="2.116431507610269E-2"/>
        </c:manualLayout>
      </c:layout>
      <c:overlay val="0"/>
    </c:title>
    <c:autoTitleDeleted val="0"/>
    <c:view3D>
      <c:rotX val="30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layout/>
      <c:overlay val="0"/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ru-RU"/>
              <a:t>гибель</a:t>
            </a:r>
          </a:p>
        </c:rich>
      </c:tx>
      <c:layout>
        <c:manualLayout>
          <c:xMode val="edge"/>
          <c:yMode val="edge"/>
          <c:x val="0.3705563065009238"/>
          <c:y val="1.5762855166915057E-2"/>
        </c:manualLayout>
      </c:layout>
      <c:overlay val="0"/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b"/>
      <c:overlay val="0"/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0106541022023042"/>
          <c:y val="3.2210834553440704E-2"/>
        </c:manualLayout>
      </c:layout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view3D>
      <c:rotX val="40"/>
      <c:rotY val="260"/>
      <c:rAngAx val="0"/>
      <c:perspective val="120"/>
    </c:view3D>
    <c:floor>
      <c:thickness val="0"/>
    </c:floor>
    <c:sideWall>
      <c:thickness val="0"/>
      <c:spPr>
        <a:noFill/>
        <a:ln w="25672">
          <a:noFill/>
        </a:ln>
      </c:spPr>
    </c:sideWall>
    <c:backWall>
      <c:thickness val="0"/>
      <c:spPr>
        <a:noFill/>
        <a:ln w="25672">
          <a:noFill/>
        </a:ln>
      </c:spPr>
    </c:backWall>
    <c:plotArea>
      <c:layout>
        <c:manualLayout>
          <c:layoutTarget val="inner"/>
          <c:xMode val="edge"/>
          <c:yMode val="edge"/>
          <c:x val="4.9695769127967332E-2"/>
          <c:y val="1.4641288433382138E-2"/>
          <c:w val="0.67638194392970974"/>
          <c:h val="0.9838217221383198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Пожары </c:v>
                </c:pt>
              </c:strCache>
            </c:strRef>
          </c:tx>
          <c:dPt>
            <c:idx val="0"/>
            <c:bubble3D val="0"/>
            <c:spPr>
              <a:solidFill>
                <a:srgbClr val="FF0505"/>
              </a:solidFill>
            </c:spPr>
            <c:extLst>
              <c:ext xmlns:c16="http://schemas.microsoft.com/office/drawing/2014/chart" uri="{C3380CC4-5D6E-409C-BE32-E72D297353CC}">
                <c16:uniqueId val="{00000001-3E32-4CCF-A47D-5695D388EC10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3-3E32-4CCF-A47D-5695D388EC10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4-3E32-4CCF-A47D-5695D388EC10}"/>
              </c:ext>
            </c:extLst>
          </c:dPt>
          <c:dLbls>
            <c:dLbl>
              <c:idx val="0"/>
              <c:layout>
                <c:manualLayout>
                  <c:x val="-7.8942297531654715E-2"/>
                  <c:y val="0.10541727672035139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E32-4CCF-A47D-5695D388EC10}"/>
                </c:ext>
              </c:extLst>
            </c:dLbl>
            <c:dLbl>
              <c:idx val="1"/>
              <c:layout>
                <c:manualLayout>
                  <c:x val="0.13074818028680296"/>
                  <c:y val="-0.1581259150805271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E32-4CCF-A47D-5695D388EC10}"/>
                </c:ext>
              </c:extLst>
            </c:dLbl>
            <c:dLbl>
              <c:idx val="2"/>
              <c:layout>
                <c:manualLayout>
                  <c:x val="6.167366994660517E-2"/>
                  <c:y val="-9.956076134699853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E32-4CCF-A47D-5695D388EC10}"/>
                </c:ext>
              </c:extLst>
            </c:dLbl>
            <c:spPr>
              <a:noFill/>
              <a:ln w="2567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жилой фонд</c:v>
                </c:pt>
                <c:pt idx="1">
                  <c:v>объекты организаций</c:v>
                </c:pt>
                <c:pt idx="2">
                  <c:v>транспорт граждан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1011</c:v>
                </c:pt>
                <c:pt idx="1">
                  <c:v>138</c:v>
                </c:pt>
                <c:pt idx="2">
                  <c:v>132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E32-4CCF-A47D-5695D388EC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layout>
        <c:manualLayout>
          <c:xMode val="edge"/>
          <c:yMode val="edge"/>
          <c:x val="0"/>
          <c:y val="0.6827806919449857"/>
          <c:w val="0.93477528639892593"/>
          <c:h val="0.22351506208136868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819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dirty="0" smtClean="0"/>
              <a:t>Гибель</a:t>
            </a:r>
            <a:endParaRPr lang="ru-RU" dirty="0"/>
          </a:p>
        </c:rich>
      </c:tx>
      <c:layout>
        <c:manualLayout>
          <c:xMode val="edge"/>
          <c:yMode val="edge"/>
          <c:x val="0.30106541022023042"/>
          <c:y val="3.2210834553440704E-2"/>
        </c:manualLayout>
      </c:layout>
      <c:overlay val="0"/>
    </c:title>
    <c:autoTitleDeleted val="0"/>
    <c:view3D>
      <c:rotX val="40"/>
      <c:rotY val="260"/>
      <c:rAngAx val="0"/>
      <c:perspective val="120"/>
    </c:view3D>
    <c:floor>
      <c:thickness val="0"/>
    </c:floor>
    <c:sideWall>
      <c:thickness val="0"/>
      <c:spPr>
        <a:noFill/>
        <a:ln w="25672">
          <a:noFill/>
        </a:ln>
      </c:spPr>
    </c:sideWall>
    <c:backWall>
      <c:thickness val="0"/>
      <c:spPr>
        <a:noFill/>
        <a:ln w="25672">
          <a:noFill/>
        </a:ln>
      </c:spPr>
    </c:backWall>
    <c:plotArea>
      <c:layout>
        <c:manualLayout>
          <c:layoutTarget val="inner"/>
          <c:xMode val="edge"/>
          <c:yMode val="edge"/>
          <c:x val="4.9695769127967332E-2"/>
          <c:y val="1.4641288433382138E-2"/>
          <c:w val="0.67638194392970974"/>
          <c:h val="0.9838217221383198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Гибель</c:v>
                </c:pt>
              </c:strCache>
            </c:strRef>
          </c:tx>
          <c:dPt>
            <c:idx val="0"/>
            <c:bubble3D val="0"/>
            <c:spPr>
              <a:solidFill>
                <a:srgbClr val="FF0505"/>
              </a:solidFill>
            </c:spPr>
            <c:extLst>
              <c:ext xmlns:c16="http://schemas.microsoft.com/office/drawing/2014/chart" uri="{C3380CC4-5D6E-409C-BE32-E72D297353CC}">
                <c16:uniqueId val="{00000001-B203-4F9D-998E-8DCC9B68073F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3-B203-4F9D-998E-8DCC9B68073F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4-B203-4F9D-998E-8DCC9B68073F}"/>
              </c:ext>
            </c:extLst>
          </c:dPt>
          <c:dLbls>
            <c:dLbl>
              <c:idx val="0"/>
              <c:layout>
                <c:manualLayout>
                  <c:x val="-0.16178231879959465"/>
                  <c:y val="6.4421669106881407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203-4F9D-998E-8DCC9B68073F}"/>
                </c:ext>
              </c:extLst>
            </c:dLbl>
            <c:dLbl>
              <c:idx val="1"/>
              <c:layout>
                <c:manualLayout>
                  <c:x val="-1.0881787545491581E-2"/>
                  <c:y val="-6.14934114202049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203-4F9D-998E-8DCC9B68073F}"/>
                </c:ext>
              </c:extLst>
            </c:dLbl>
            <c:dLbl>
              <c:idx val="2"/>
              <c:layout>
                <c:manualLayout>
                  <c:x val="-1.047737120117968E-2"/>
                  <c:y val="-0.1083455344070278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203-4F9D-998E-8DCC9B68073F}"/>
                </c:ext>
              </c:extLst>
            </c:dLbl>
            <c:spPr>
              <a:noFill/>
              <a:ln w="2567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жилой фонд</c:v>
                </c:pt>
                <c:pt idx="1">
                  <c:v>объекты организаций</c:v>
                </c:pt>
                <c:pt idx="2">
                  <c:v>транспорт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94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203-4F9D-998E-8DCC9B6807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layout>
        <c:manualLayout>
          <c:xMode val="edge"/>
          <c:yMode val="edge"/>
          <c:x val="0"/>
          <c:y val="0.6827806919449857"/>
          <c:w val="0.93477528639892593"/>
          <c:h val="0.22351506208136868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819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 w="19050" cap="flat" cmpd="sng" algn="ctr">
          <a:solidFill>
            <a:schemeClr val="tx1">
              <a:lumMod val="25000"/>
              <a:lumOff val="75000"/>
            </a:schemeClr>
          </a:solidFill>
          <a:round/>
        </a:ln>
        <a:effectLst/>
        <a:sp3d contourW="19050">
          <a:contourClr>
            <a:schemeClr val="tx1">
              <a:lumMod val="25000"/>
              <a:lumOff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7750415526417406"/>
          <c:y val="0.10235649112601268"/>
          <c:w val="0.51183346283855335"/>
          <c:h val="0.55716492905628656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rgbClr val="008000"/>
              </a:solidFill>
            </a:ln>
            <a:effectLst/>
            <a:sp3d>
              <a:contourClr>
                <a:srgbClr val="008000"/>
              </a:contourClr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7030A0"/>
              </a:solidFill>
              <a:ln>
                <a:solidFill>
                  <a:srgbClr val="008000"/>
                </a:solidFill>
              </a:ln>
              <a:effectLst/>
              <a:sp3d>
                <a:contourClr>
                  <a:srgbClr val="008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329-41F6-8AE3-53CEE02FCF7B}"/>
              </c:ext>
            </c:extLst>
          </c:dPt>
          <c:dLbls>
            <c:dLbl>
              <c:idx val="0"/>
              <c:layout>
                <c:manualLayout>
                  <c:x val="0.15659240356149512"/>
                  <c:y val="-5.1275824598201133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329-41F6-8AE3-53CEE02FCF7B}"/>
                </c:ext>
              </c:extLst>
            </c:dLbl>
            <c:dLbl>
              <c:idx val="1"/>
              <c:layout>
                <c:manualLayout>
                  <c:x val="0.19355382815953964"/>
                  <c:y val="-6.76258475795038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329-41F6-8AE3-53CEE02FCF7B}"/>
                </c:ext>
              </c:extLst>
            </c:dLbl>
            <c:dLbl>
              <c:idx val="2"/>
              <c:layout>
                <c:manualLayout>
                  <c:x val="0.11224406650661214"/>
                  <c:y val="1.5685872480038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329-41F6-8AE3-53CEE02FCF7B}"/>
                </c:ext>
              </c:extLst>
            </c:dLbl>
            <c:dLbl>
              <c:idx val="3"/>
              <c:layout>
                <c:manualLayout>
                  <c:x val="6.6404535253988775E-2"/>
                  <c:y val="-5.64527926081070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329-41F6-8AE3-53CEE02FCF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неосторожное обращение с огнем</c:v>
                </c:pt>
                <c:pt idx="1">
                  <c:v>нарушение правил устройства и эксплуатации электрооборудования</c:v>
                </c:pt>
                <c:pt idx="2">
                  <c:v>нарушение правил устройства и эксплуатации печей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330</c:v>
                </c:pt>
                <c:pt idx="1">
                  <c:v>388</c:v>
                </c:pt>
                <c:pt idx="2">
                  <c:v>238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329-41F6-8AE3-53CEE02FCF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3480608"/>
        <c:axId val="127675024"/>
        <c:axId val="0"/>
      </c:bar3DChart>
      <c:catAx>
        <c:axId val="1534806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675024"/>
        <c:crosses val="autoZero"/>
        <c:auto val="1"/>
        <c:lblAlgn val="r"/>
        <c:lblOffset val="100"/>
        <c:noMultiLvlLbl val="0"/>
      </c:catAx>
      <c:valAx>
        <c:axId val="1276750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3480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 w="19050" cap="flat" cmpd="sng" algn="ctr">
          <a:solidFill>
            <a:schemeClr val="tx1">
              <a:lumMod val="25000"/>
              <a:lumOff val="75000"/>
            </a:schemeClr>
          </a:solidFill>
          <a:round/>
        </a:ln>
        <a:effectLst/>
        <a:sp3d contourW="19050">
          <a:contourClr>
            <a:schemeClr val="tx1">
              <a:lumMod val="25000"/>
              <a:lumOff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9810236220472554"/>
          <c:y val="9.375000000000043E-3"/>
          <c:w val="0.45710597112860973"/>
          <c:h val="0.719532234251967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rgbClr val="002060"/>
              </a:solidFill>
            </a:ln>
            <a:effectLst/>
            <a:sp3d>
              <a:contourClr>
                <a:srgbClr val="002060"/>
              </a:contourClr>
            </a:sp3d>
          </c:spPr>
          <c:invertIfNegative val="0"/>
          <c:dLbls>
            <c:dLbl>
              <c:idx val="0"/>
              <c:layout>
                <c:manualLayout>
                  <c:x val="0.23822742318218273"/>
                  <c:y val="-1.155795940015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F0E-42F1-8E9C-3613D1AF618C}"/>
                </c:ext>
              </c:extLst>
            </c:dLbl>
            <c:dLbl>
              <c:idx val="1"/>
              <c:layout>
                <c:manualLayout>
                  <c:x val="8.1151144171381695E-2"/>
                  <c:y val="-6.60088473396789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F0E-42F1-8E9C-3613D1AF618C}"/>
                </c:ext>
              </c:extLst>
            </c:dLbl>
            <c:dLbl>
              <c:idx val="2"/>
              <c:layout>
                <c:manualLayout>
                  <c:x val="4.3202742814306069E-2"/>
                  <c:y val="-7.74159706720603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F0E-42F1-8E9C-3613D1AF618C}"/>
                </c:ext>
              </c:extLst>
            </c:dLbl>
            <c:dLbl>
              <c:idx val="3"/>
              <c:layout>
                <c:manualLayout>
                  <c:x val="3.7801890094504728E-2"/>
                  <c:y val="-5.92153960029609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1EE-4BE3-A206-1DE37E133D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неосторожное обращение с огнем</c:v>
                </c:pt>
                <c:pt idx="1">
                  <c:v>нарушение правил устройства и эксплуатации печного отопления</c:v>
                </c:pt>
                <c:pt idx="2">
                  <c:v>нарушение правил эксплуатации газовых устройств и агрегатов</c:v>
                </c:pt>
                <c:pt idx="3">
                  <c:v>нарушение правил устройства и эксплуатации электрооборудования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57</c:v>
                </c:pt>
                <c:pt idx="1">
                  <c:v>13</c:v>
                </c:pt>
                <c:pt idx="2">
                  <c:v>4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F0E-42F1-8E9C-3613D1AF61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5488304"/>
        <c:axId val="155488864"/>
        <c:axId val="0"/>
      </c:bar3DChart>
      <c:catAx>
        <c:axId val="1554883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488864"/>
        <c:crosses val="autoZero"/>
        <c:auto val="1"/>
        <c:lblAlgn val="ctr"/>
        <c:lblOffset val="100"/>
        <c:noMultiLvlLbl val="0"/>
      </c:catAx>
      <c:valAx>
        <c:axId val="1554888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5488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Погибшие от пожаров граждане</c:v>
                </c:pt>
              </c:strCache>
            </c:strRef>
          </c:tx>
          <c:dPt>
            <c:idx val="0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E6F-423F-9A8E-B619970DBBD0}"/>
              </c:ext>
            </c:extLst>
          </c:dPt>
          <c:dPt>
            <c:idx val="1"/>
            <c:bubble3D val="0"/>
            <c:spPr>
              <a:solidFill>
                <a:srgbClr val="7030A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E6F-423F-9A8E-B619970DBBD0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1E6F-423F-9A8E-B619970DBBD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1E6F-423F-9A8E-B619970DBBD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5609-4ADE-B666-681F0164245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5609-4ADE-B666-681F0164245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5609-4ADE-B666-681F0164245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высшее образование</c:v>
                </c:pt>
                <c:pt idx="1">
                  <c:v>среднее образование</c:v>
                </c:pt>
                <c:pt idx="2">
                  <c:v>средне-специальное образование</c:v>
                </c:pt>
                <c:pt idx="3">
                  <c:v>профессионально-техническое образование</c:v>
                </c:pt>
                <c:pt idx="4">
                  <c:v>базовое образование</c:v>
                </c:pt>
                <c:pt idx="5">
                  <c:v>начальное образование</c:v>
                </c:pt>
                <c:pt idx="6">
                  <c:v>образование не получали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9</c:v>
                </c:pt>
                <c:pt idx="1">
                  <c:v>44</c:v>
                </c:pt>
                <c:pt idx="2">
                  <c:v>39</c:v>
                </c:pt>
                <c:pt idx="3">
                  <c:v>1</c:v>
                </c:pt>
                <c:pt idx="4">
                  <c:v>2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4C-4517-8E6E-9A65BA4070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12B923-0AB2-4EF5-8F40-72D69CD24381}" type="doc">
      <dgm:prSet loTypeId="urn:microsoft.com/office/officeart/2005/8/layout/vList3#1" loCatId="list" qsTypeId="urn:microsoft.com/office/officeart/2005/8/quickstyle/simple3" qsCatId="simple" csTypeId="urn:microsoft.com/office/officeart/2005/8/colors/accent1_2" csCatId="accent1" phldr="1"/>
      <dgm:spPr/>
    </dgm:pt>
    <dgm:pt modelId="{813F641B-EB58-4F70-8AF7-C29C2108D35B}">
      <dgm:prSet phldrT="[Текст]" custT="1"/>
      <dgm:spPr>
        <a:xfrm rot="10800000">
          <a:off x="1353363" y="16732"/>
          <a:ext cx="4560601" cy="785259"/>
        </a:xfrm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2800" b="0" dirty="0" smtClean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Звоните</a:t>
          </a:r>
          <a:r>
            <a:rPr lang="ru-RU" sz="2800" b="1" dirty="0" smtClean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 101</a:t>
          </a:r>
          <a:endParaRPr lang="ru-RU" sz="2800" b="1" dirty="0">
            <a:solidFill>
              <a:sysClr val="windowText" lastClr="000000"/>
            </a:solidFill>
            <a:latin typeface="Century Gothic"/>
            <a:ea typeface="+mn-ea"/>
            <a:cs typeface="+mn-cs"/>
          </a:endParaRPr>
        </a:p>
      </dgm:t>
    </dgm:pt>
    <dgm:pt modelId="{5EA870F5-9C66-48D8-A52B-8B7469D754F6}" type="parTrans" cxnId="{2C21CFE3-9138-4D30-AE0A-EF92A3673935}">
      <dgm:prSet/>
      <dgm:spPr/>
      <dgm:t>
        <a:bodyPr/>
        <a:lstStyle/>
        <a:p>
          <a:endParaRPr lang="ru-RU"/>
        </a:p>
      </dgm:t>
    </dgm:pt>
    <dgm:pt modelId="{9F28CC63-5BAB-47D2-990D-00A375B6FE3A}" type="sibTrans" cxnId="{2C21CFE3-9138-4D30-AE0A-EF92A3673935}">
      <dgm:prSet/>
      <dgm:spPr/>
      <dgm:t>
        <a:bodyPr/>
        <a:lstStyle/>
        <a:p>
          <a:endParaRPr lang="ru-RU"/>
        </a:p>
      </dgm:t>
    </dgm:pt>
    <dgm:pt modelId="{E63836AC-C7AB-424B-A76D-75F619687D8C}">
      <dgm:prSet phldrT="[Текст]" custT="1"/>
      <dgm:spPr>
        <a:xfrm rot="10800000">
          <a:off x="1345038" y="1053045"/>
          <a:ext cx="4560601" cy="785259"/>
        </a:xfrm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2400" dirty="0" smtClean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Попытайтесь </a:t>
          </a:r>
          <a:r>
            <a:rPr lang="ru-RU" sz="2400" b="1" dirty="0" smtClean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потушить </a:t>
          </a:r>
          <a:r>
            <a:rPr lang="ru-RU" sz="2400" dirty="0" smtClean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самостоятельно</a:t>
          </a:r>
          <a:endParaRPr lang="ru-RU" sz="2400" dirty="0">
            <a:solidFill>
              <a:sysClr val="windowText" lastClr="000000"/>
            </a:solidFill>
            <a:latin typeface="Century Gothic"/>
            <a:ea typeface="+mn-ea"/>
            <a:cs typeface="+mn-cs"/>
          </a:endParaRPr>
        </a:p>
      </dgm:t>
    </dgm:pt>
    <dgm:pt modelId="{8A1CC7F8-E3E0-489D-869D-12C4BC71A6E6}" type="parTrans" cxnId="{0262AF54-7B98-4FF7-A38B-19251090D68E}">
      <dgm:prSet/>
      <dgm:spPr/>
      <dgm:t>
        <a:bodyPr/>
        <a:lstStyle/>
        <a:p>
          <a:endParaRPr lang="ru-RU"/>
        </a:p>
      </dgm:t>
    </dgm:pt>
    <dgm:pt modelId="{36B762E2-A833-4E2C-9AA1-812EF3046719}" type="sibTrans" cxnId="{0262AF54-7B98-4FF7-A38B-19251090D68E}">
      <dgm:prSet/>
      <dgm:spPr/>
      <dgm:t>
        <a:bodyPr/>
        <a:lstStyle/>
        <a:p>
          <a:endParaRPr lang="ru-RU"/>
        </a:p>
      </dgm:t>
    </dgm:pt>
    <dgm:pt modelId="{604B894A-470B-4C4E-B35B-67A1BD026E40}">
      <dgm:prSet phldrT="[Текст]" custT="1"/>
      <dgm:spPr>
        <a:xfrm rot="10800000">
          <a:off x="1345038" y="2072711"/>
          <a:ext cx="4560601" cy="785259"/>
        </a:xfrm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2400" b="1" dirty="0" smtClean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Выведите</a:t>
          </a:r>
          <a:r>
            <a:rPr lang="ru-RU" sz="2400" dirty="0" smtClean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 детей и пожилых людей</a:t>
          </a:r>
          <a:endParaRPr lang="ru-RU" sz="2400" dirty="0">
            <a:solidFill>
              <a:sysClr val="windowText" lastClr="000000"/>
            </a:solidFill>
            <a:latin typeface="Century Gothic"/>
            <a:ea typeface="+mn-ea"/>
            <a:cs typeface="+mn-cs"/>
          </a:endParaRPr>
        </a:p>
      </dgm:t>
    </dgm:pt>
    <dgm:pt modelId="{18F8C520-713D-46D4-9B09-541E29BCDCA0}" type="parTrans" cxnId="{7461554C-F538-4022-9B23-CCAAFF983F09}">
      <dgm:prSet/>
      <dgm:spPr/>
      <dgm:t>
        <a:bodyPr/>
        <a:lstStyle/>
        <a:p>
          <a:endParaRPr lang="ru-RU"/>
        </a:p>
      </dgm:t>
    </dgm:pt>
    <dgm:pt modelId="{7B07D731-CD97-4845-BB84-A1AFD7F660AE}" type="sibTrans" cxnId="{7461554C-F538-4022-9B23-CCAAFF983F09}">
      <dgm:prSet/>
      <dgm:spPr/>
      <dgm:t>
        <a:bodyPr/>
        <a:lstStyle/>
        <a:p>
          <a:endParaRPr lang="ru-RU"/>
        </a:p>
      </dgm:t>
    </dgm:pt>
    <dgm:pt modelId="{29A27A6C-77B5-4C37-AA0B-37C56EDD229F}">
      <dgm:prSet phldrT="[Текст]" custT="1"/>
      <dgm:spPr>
        <a:xfrm rot="10800000">
          <a:off x="1345038" y="3092377"/>
          <a:ext cx="4560601" cy="785259"/>
        </a:xfrm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2400" dirty="0" smtClean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Плотно </a:t>
          </a:r>
          <a:r>
            <a:rPr lang="ru-RU" sz="2400" b="1" dirty="0" smtClean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закройте</a:t>
          </a:r>
          <a:r>
            <a:rPr lang="ru-RU" sz="2400" dirty="0" smtClean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 окна и двери</a:t>
          </a:r>
          <a:endParaRPr lang="ru-RU" sz="2400" dirty="0">
            <a:solidFill>
              <a:sysClr val="windowText" lastClr="000000"/>
            </a:solidFill>
            <a:latin typeface="Century Gothic"/>
            <a:ea typeface="+mn-ea"/>
            <a:cs typeface="+mn-cs"/>
          </a:endParaRPr>
        </a:p>
      </dgm:t>
    </dgm:pt>
    <dgm:pt modelId="{A3702C73-0A99-4934-83A0-8CF7628E3B54}" type="parTrans" cxnId="{56483865-751C-4DB2-A247-BE6374985EB7}">
      <dgm:prSet/>
      <dgm:spPr/>
      <dgm:t>
        <a:bodyPr/>
        <a:lstStyle/>
        <a:p>
          <a:endParaRPr lang="ru-RU"/>
        </a:p>
      </dgm:t>
    </dgm:pt>
    <dgm:pt modelId="{734470A5-D805-42AA-AD1B-2521EC31C91B}" type="sibTrans" cxnId="{56483865-751C-4DB2-A247-BE6374985EB7}">
      <dgm:prSet/>
      <dgm:spPr/>
      <dgm:t>
        <a:bodyPr/>
        <a:lstStyle/>
        <a:p>
          <a:endParaRPr lang="ru-RU"/>
        </a:p>
      </dgm:t>
    </dgm:pt>
    <dgm:pt modelId="{E4FC5B7D-C79E-4D96-8F6D-F8654BBA2AC2}">
      <dgm:prSet phldrT="[Текст]" custT="1"/>
      <dgm:spPr>
        <a:xfrm rot="10800000">
          <a:off x="1345038" y="4112043"/>
          <a:ext cx="4560601" cy="1031383"/>
        </a:xfrm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2400" b="1" dirty="0" smtClean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Покиньте помещение </a:t>
          </a:r>
          <a:r>
            <a:rPr lang="ru-RU" sz="2400" dirty="0" smtClean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ползком, дышите через мокрую ткань</a:t>
          </a:r>
          <a:endParaRPr lang="ru-RU" sz="2400" dirty="0">
            <a:solidFill>
              <a:sysClr val="windowText" lastClr="000000"/>
            </a:solidFill>
            <a:latin typeface="Century Gothic"/>
            <a:ea typeface="+mn-ea"/>
            <a:cs typeface="+mn-cs"/>
          </a:endParaRPr>
        </a:p>
      </dgm:t>
    </dgm:pt>
    <dgm:pt modelId="{8F8C7539-BA98-4BB6-A100-E5105B2457DC}" type="parTrans" cxnId="{160A0F4D-1446-4E7C-85A4-FBFE3C0F3A0C}">
      <dgm:prSet/>
      <dgm:spPr/>
      <dgm:t>
        <a:bodyPr/>
        <a:lstStyle/>
        <a:p>
          <a:endParaRPr lang="ru-RU"/>
        </a:p>
      </dgm:t>
    </dgm:pt>
    <dgm:pt modelId="{3025D774-16D5-4477-95BE-DE1CC975BD54}" type="sibTrans" cxnId="{160A0F4D-1446-4E7C-85A4-FBFE3C0F3A0C}">
      <dgm:prSet/>
      <dgm:spPr/>
      <dgm:t>
        <a:bodyPr/>
        <a:lstStyle/>
        <a:p>
          <a:endParaRPr lang="ru-RU"/>
        </a:p>
      </dgm:t>
    </dgm:pt>
    <dgm:pt modelId="{260F96AD-8FAD-44B2-9D3B-3165022505B9}" type="pres">
      <dgm:prSet presAssocID="{2012B923-0AB2-4EF5-8F40-72D69CD24381}" presName="linearFlow" presStyleCnt="0">
        <dgm:presLayoutVars>
          <dgm:dir/>
          <dgm:resizeHandles val="exact"/>
        </dgm:presLayoutVars>
      </dgm:prSet>
      <dgm:spPr/>
    </dgm:pt>
    <dgm:pt modelId="{00DBABF2-EBC8-4484-8013-DD6CFC73C578}" type="pres">
      <dgm:prSet presAssocID="{813F641B-EB58-4F70-8AF7-C29C2108D35B}" presName="composite" presStyleCnt="0"/>
      <dgm:spPr/>
    </dgm:pt>
    <dgm:pt modelId="{D5DC559D-E686-4692-BB3B-7C4A8CDB864C}" type="pres">
      <dgm:prSet presAssocID="{813F641B-EB58-4F70-8AF7-C29C2108D35B}" presName="imgShp" presStyleLbl="fgImgPlace1" presStyleIdx="0" presStyleCnt="5" custScaleX="104241" custScaleY="104240" custLinFactNeighborX="-1100" custLinFactNeighborY="4392"/>
      <dgm:spPr>
        <a:xfrm>
          <a:off x="923547" y="0"/>
          <a:ext cx="818562" cy="81855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gm:spPr>
    </dgm:pt>
    <dgm:pt modelId="{FF7E16B0-3CD5-4194-92C6-DB041C5F953F}" type="pres">
      <dgm:prSet presAssocID="{813F641B-EB58-4F70-8AF7-C29C2108D35B}" presName="txShp" presStyleLbl="node1" presStyleIdx="0" presStyleCnt="5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B9472B6F-33B6-475F-90A2-C390B0145706}" type="pres">
      <dgm:prSet presAssocID="{9F28CC63-5BAB-47D2-990D-00A375B6FE3A}" presName="spacing" presStyleCnt="0"/>
      <dgm:spPr/>
    </dgm:pt>
    <dgm:pt modelId="{0A09DA73-4383-4182-872F-CE2E0E2F967A}" type="pres">
      <dgm:prSet presAssocID="{E63836AC-C7AB-424B-A76D-75F619687D8C}" presName="composite" presStyleCnt="0"/>
      <dgm:spPr/>
    </dgm:pt>
    <dgm:pt modelId="{1A3E53AE-A7C1-42A8-936E-7A67324CBBD0}" type="pres">
      <dgm:prSet presAssocID="{E63836AC-C7AB-424B-A76D-75F619687D8C}" presName="imgShp" presStyleLbl="fgImgPlace1" presStyleIdx="1" presStyleCnt="5"/>
      <dgm:spPr>
        <a:xfrm>
          <a:off x="952408" y="1053045"/>
          <a:ext cx="785259" cy="78525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gm:spPr>
    </dgm:pt>
    <dgm:pt modelId="{5F894206-6B32-447A-BC83-10708EB37E67}" type="pres">
      <dgm:prSet presAssocID="{E63836AC-C7AB-424B-A76D-75F619687D8C}" presName="txShp" presStyleLbl="node1" presStyleIdx="1" presStyleCnt="5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62138818-C00E-41E5-AE03-39904B128960}" type="pres">
      <dgm:prSet presAssocID="{36B762E2-A833-4E2C-9AA1-812EF3046719}" presName="spacing" presStyleCnt="0"/>
      <dgm:spPr/>
    </dgm:pt>
    <dgm:pt modelId="{FA4AA01B-9571-45A3-B254-CA6EE519EC40}" type="pres">
      <dgm:prSet presAssocID="{604B894A-470B-4C4E-B35B-67A1BD026E40}" presName="composite" presStyleCnt="0"/>
      <dgm:spPr/>
    </dgm:pt>
    <dgm:pt modelId="{DDA3C894-293B-430F-A7D0-1F9F8059F0DF}" type="pres">
      <dgm:prSet presAssocID="{604B894A-470B-4C4E-B35B-67A1BD026E40}" presName="imgShp" presStyleLbl="fgImgPlace1" presStyleIdx="2" presStyleCnt="5"/>
      <dgm:spPr>
        <a:xfrm>
          <a:off x="952408" y="2072711"/>
          <a:ext cx="785259" cy="785259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gm:spPr>
    </dgm:pt>
    <dgm:pt modelId="{2DA5C8F0-4811-4DE7-8274-B3713D6FCA86}" type="pres">
      <dgm:prSet presAssocID="{604B894A-470B-4C4E-B35B-67A1BD026E40}" presName="txShp" presStyleLbl="node1" presStyleIdx="2" presStyleCnt="5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D8BDD42D-6453-4338-979C-838600B35A43}" type="pres">
      <dgm:prSet presAssocID="{7B07D731-CD97-4845-BB84-A1AFD7F660AE}" presName="spacing" presStyleCnt="0"/>
      <dgm:spPr/>
    </dgm:pt>
    <dgm:pt modelId="{C9AE9E7B-8A10-4F77-AAEA-946F8F448B8F}" type="pres">
      <dgm:prSet presAssocID="{29A27A6C-77B5-4C37-AA0B-37C56EDD229F}" presName="composite" presStyleCnt="0"/>
      <dgm:spPr/>
    </dgm:pt>
    <dgm:pt modelId="{B66241B3-633E-44E4-8947-BD84D465DFEA}" type="pres">
      <dgm:prSet presAssocID="{29A27A6C-77B5-4C37-AA0B-37C56EDD229F}" presName="imgShp" presStyleLbl="fgImgPlace1" presStyleIdx="3" presStyleCnt="5"/>
      <dgm:spPr>
        <a:xfrm>
          <a:off x="952408" y="3092377"/>
          <a:ext cx="785259" cy="785259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gm:spPr>
    </dgm:pt>
    <dgm:pt modelId="{87CBFAF9-EEC5-4028-B502-367F79B918AC}" type="pres">
      <dgm:prSet presAssocID="{29A27A6C-77B5-4C37-AA0B-37C56EDD229F}" presName="txShp" presStyleLbl="node1" presStyleIdx="3" presStyleCnt="5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2B03FB85-CCE9-4611-8F7A-4BC99FAE06FB}" type="pres">
      <dgm:prSet presAssocID="{734470A5-D805-42AA-AD1B-2521EC31C91B}" presName="spacing" presStyleCnt="0"/>
      <dgm:spPr/>
    </dgm:pt>
    <dgm:pt modelId="{D77ECBA4-B44D-44C4-A15B-754BBD64B00C}" type="pres">
      <dgm:prSet presAssocID="{E4FC5B7D-C79E-4D96-8F6D-F8654BBA2AC2}" presName="composite" presStyleCnt="0"/>
      <dgm:spPr/>
    </dgm:pt>
    <dgm:pt modelId="{8BCD7C6B-1A17-4A9B-B007-FF41B2084D07}" type="pres">
      <dgm:prSet presAssocID="{E4FC5B7D-C79E-4D96-8F6D-F8654BBA2AC2}" presName="imgShp" presStyleLbl="fgImgPlace1" presStyleIdx="4" presStyleCnt="5"/>
      <dgm:spPr>
        <a:xfrm>
          <a:off x="952408" y="4235105"/>
          <a:ext cx="785259" cy="785259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95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gm:spPr>
    </dgm:pt>
    <dgm:pt modelId="{BA2EAF8B-FC4E-440B-847A-B51655B4BC1B}" type="pres">
      <dgm:prSet presAssocID="{E4FC5B7D-C79E-4D96-8F6D-F8654BBA2AC2}" presName="txShp" presStyleLbl="node1" presStyleIdx="4" presStyleCnt="5" custScaleY="131343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</dgm:ptLst>
  <dgm:cxnLst>
    <dgm:cxn modelId="{8BD3C492-F8AC-49A9-8847-6ACC0EFDCB07}" type="presOf" srcId="{813F641B-EB58-4F70-8AF7-C29C2108D35B}" destId="{FF7E16B0-3CD5-4194-92C6-DB041C5F953F}" srcOrd="0" destOrd="0" presId="urn:microsoft.com/office/officeart/2005/8/layout/vList3#1"/>
    <dgm:cxn modelId="{7461554C-F538-4022-9B23-CCAAFF983F09}" srcId="{2012B923-0AB2-4EF5-8F40-72D69CD24381}" destId="{604B894A-470B-4C4E-B35B-67A1BD026E40}" srcOrd="2" destOrd="0" parTransId="{18F8C520-713D-46D4-9B09-541E29BCDCA0}" sibTransId="{7B07D731-CD97-4845-BB84-A1AFD7F660AE}"/>
    <dgm:cxn modelId="{56483865-751C-4DB2-A247-BE6374985EB7}" srcId="{2012B923-0AB2-4EF5-8F40-72D69CD24381}" destId="{29A27A6C-77B5-4C37-AA0B-37C56EDD229F}" srcOrd="3" destOrd="0" parTransId="{A3702C73-0A99-4934-83A0-8CF7628E3B54}" sibTransId="{734470A5-D805-42AA-AD1B-2521EC31C91B}"/>
    <dgm:cxn modelId="{2C21CFE3-9138-4D30-AE0A-EF92A3673935}" srcId="{2012B923-0AB2-4EF5-8F40-72D69CD24381}" destId="{813F641B-EB58-4F70-8AF7-C29C2108D35B}" srcOrd="0" destOrd="0" parTransId="{5EA870F5-9C66-48D8-A52B-8B7469D754F6}" sibTransId="{9F28CC63-5BAB-47D2-990D-00A375B6FE3A}"/>
    <dgm:cxn modelId="{2D169044-5AE8-4997-B5E0-4168FC8230DC}" type="presOf" srcId="{E4FC5B7D-C79E-4D96-8F6D-F8654BBA2AC2}" destId="{BA2EAF8B-FC4E-440B-847A-B51655B4BC1B}" srcOrd="0" destOrd="0" presId="urn:microsoft.com/office/officeart/2005/8/layout/vList3#1"/>
    <dgm:cxn modelId="{0262AF54-7B98-4FF7-A38B-19251090D68E}" srcId="{2012B923-0AB2-4EF5-8F40-72D69CD24381}" destId="{E63836AC-C7AB-424B-A76D-75F619687D8C}" srcOrd="1" destOrd="0" parTransId="{8A1CC7F8-E3E0-489D-869D-12C4BC71A6E6}" sibTransId="{36B762E2-A833-4E2C-9AA1-812EF3046719}"/>
    <dgm:cxn modelId="{C3A6DFFC-79D5-4EFB-8990-AC9A39E03BB9}" type="presOf" srcId="{E63836AC-C7AB-424B-A76D-75F619687D8C}" destId="{5F894206-6B32-447A-BC83-10708EB37E67}" srcOrd="0" destOrd="0" presId="urn:microsoft.com/office/officeart/2005/8/layout/vList3#1"/>
    <dgm:cxn modelId="{EEDD19C6-D103-4C3F-87A8-C7B7BB65F94F}" type="presOf" srcId="{604B894A-470B-4C4E-B35B-67A1BD026E40}" destId="{2DA5C8F0-4811-4DE7-8274-B3713D6FCA86}" srcOrd="0" destOrd="0" presId="urn:microsoft.com/office/officeart/2005/8/layout/vList3#1"/>
    <dgm:cxn modelId="{AD6F5DD4-2BBB-4644-BDB7-BB6A181AA336}" type="presOf" srcId="{29A27A6C-77B5-4C37-AA0B-37C56EDD229F}" destId="{87CBFAF9-EEC5-4028-B502-367F79B918AC}" srcOrd="0" destOrd="0" presId="urn:microsoft.com/office/officeart/2005/8/layout/vList3#1"/>
    <dgm:cxn modelId="{160A0F4D-1446-4E7C-85A4-FBFE3C0F3A0C}" srcId="{2012B923-0AB2-4EF5-8F40-72D69CD24381}" destId="{E4FC5B7D-C79E-4D96-8F6D-F8654BBA2AC2}" srcOrd="4" destOrd="0" parTransId="{8F8C7539-BA98-4BB6-A100-E5105B2457DC}" sibTransId="{3025D774-16D5-4477-95BE-DE1CC975BD54}"/>
    <dgm:cxn modelId="{ED07928A-C192-417E-8C1B-0F36B21832B6}" type="presOf" srcId="{2012B923-0AB2-4EF5-8F40-72D69CD24381}" destId="{260F96AD-8FAD-44B2-9D3B-3165022505B9}" srcOrd="0" destOrd="0" presId="urn:microsoft.com/office/officeart/2005/8/layout/vList3#1"/>
    <dgm:cxn modelId="{FCC2F0FF-D383-4F0D-A830-11A8DDA2F8D0}" type="presParOf" srcId="{260F96AD-8FAD-44B2-9D3B-3165022505B9}" destId="{00DBABF2-EBC8-4484-8013-DD6CFC73C578}" srcOrd="0" destOrd="0" presId="urn:microsoft.com/office/officeart/2005/8/layout/vList3#1"/>
    <dgm:cxn modelId="{B7749525-84DC-48A0-97AB-AAC9D99E2003}" type="presParOf" srcId="{00DBABF2-EBC8-4484-8013-DD6CFC73C578}" destId="{D5DC559D-E686-4692-BB3B-7C4A8CDB864C}" srcOrd="0" destOrd="0" presId="urn:microsoft.com/office/officeart/2005/8/layout/vList3#1"/>
    <dgm:cxn modelId="{A68DA6A1-3ABB-4ED0-81C7-E55A2554D86C}" type="presParOf" srcId="{00DBABF2-EBC8-4484-8013-DD6CFC73C578}" destId="{FF7E16B0-3CD5-4194-92C6-DB041C5F953F}" srcOrd="1" destOrd="0" presId="urn:microsoft.com/office/officeart/2005/8/layout/vList3#1"/>
    <dgm:cxn modelId="{48F3BBC7-F6F8-4BE7-BE37-6D0F7D346496}" type="presParOf" srcId="{260F96AD-8FAD-44B2-9D3B-3165022505B9}" destId="{B9472B6F-33B6-475F-90A2-C390B0145706}" srcOrd="1" destOrd="0" presId="urn:microsoft.com/office/officeart/2005/8/layout/vList3#1"/>
    <dgm:cxn modelId="{AF6F9DC3-F918-46D3-84CC-9399A827497A}" type="presParOf" srcId="{260F96AD-8FAD-44B2-9D3B-3165022505B9}" destId="{0A09DA73-4383-4182-872F-CE2E0E2F967A}" srcOrd="2" destOrd="0" presId="urn:microsoft.com/office/officeart/2005/8/layout/vList3#1"/>
    <dgm:cxn modelId="{A7D50510-29F1-4CE1-A0F0-2842CB8360D5}" type="presParOf" srcId="{0A09DA73-4383-4182-872F-CE2E0E2F967A}" destId="{1A3E53AE-A7C1-42A8-936E-7A67324CBBD0}" srcOrd="0" destOrd="0" presId="urn:microsoft.com/office/officeart/2005/8/layout/vList3#1"/>
    <dgm:cxn modelId="{857440F6-9F51-4A74-A32C-5F933A955AD4}" type="presParOf" srcId="{0A09DA73-4383-4182-872F-CE2E0E2F967A}" destId="{5F894206-6B32-447A-BC83-10708EB37E67}" srcOrd="1" destOrd="0" presId="urn:microsoft.com/office/officeart/2005/8/layout/vList3#1"/>
    <dgm:cxn modelId="{182B6A56-4EC8-4D10-82A9-57B72DAAA054}" type="presParOf" srcId="{260F96AD-8FAD-44B2-9D3B-3165022505B9}" destId="{62138818-C00E-41E5-AE03-39904B128960}" srcOrd="3" destOrd="0" presId="urn:microsoft.com/office/officeart/2005/8/layout/vList3#1"/>
    <dgm:cxn modelId="{A8722E50-65FA-427F-81A3-65D6D9AAF242}" type="presParOf" srcId="{260F96AD-8FAD-44B2-9D3B-3165022505B9}" destId="{FA4AA01B-9571-45A3-B254-CA6EE519EC40}" srcOrd="4" destOrd="0" presId="urn:microsoft.com/office/officeart/2005/8/layout/vList3#1"/>
    <dgm:cxn modelId="{F341F2FA-65AD-4309-AE18-24666CD23A73}" type="presParOf" srcId="{FA4AA01B-9571-45A3-B254-CA6EE519EC40}" destId="{DDA3C894-293B-430F-A7D0-1F9F8059F0DF}" srcOrd="0" destOrd="0" presId="urn:microsoft.com/office/officeart/2005/8/layout/vList3#1"/>
    <dgm:cxn modelId="{7B94FC8B-9F03-4544-95ED-CA8C5F2B01EE}" type="presParOf" srcId="{FA4AA01B-9571-45A3-B254-CA6EE519EC40}" destId="{2DA5C8F0-4811-4DE7-8274-B3713D6FCA86}" srcOrd="1" destOrd="0" presId="urn:microsoft.com/office/officeart/2005/8/layout/vList3#1"/>
    <dgm:cxn modelId="{4391846D-CEF2-4BC2-A003-3BBA0A556A5F}" type="presParOf" srcId="{260F96AD-8FAD-44B2-9D3B-3165022505B9}" destId="{D8BDD42D-6453-4338-979C-838600B35A43}" srcOrd="5" destOrd="0" presId="urn:microsoft.com/office/officeart/2005/8/layout/vList3#1"/>
    <dgm:cxn modelId="{87E51898-D14F-4DAF-96CD-C3AFECCF6E18}" type="presParOf" srcId="{260F96AD-8FAD-44B2-9D3B-3165022505B9}" destId="{C9AE9E7B-8A10-4F77-AAEA-946F8F448B8F}" srcOrd="6" destOrd="0" presId="urn:microsoft.com/office/officeart/2005/8/layout/vList3#1"/>
    <dgm:cxn modelId="{F831249F-5EA4-4C2E-98ED-48ECE86C2CCC}" type="presParOf" srcId="{C9AE9E7B-8A10-4F77-AAEA-946F8F448B8F}" destId="{B66241B3-633E-44E4-8947-BD84D465DFEA}" srcOrd="0" destOrd="0" presId="urn:microsoft.com/office/officeart/2005/8/layout/vList3#1"/>
    <dgm:cxn modelId="{9FBE943B-CDA1-40AB-B1C4-269975875471}" type="presParOf" srcId="{C9AE9E7B-8A10-4F77-AAEA-946F8F448B8F}" destId="{87CBFAF9-EEC5-4028-B502-367F79B918AC}" srcOrd="1" destOrd="0" presId="urn:microsoft.com/office/officeart/2005/8/layout/vList3#1"/>
    <dgm:cxn modelId="{35DD1369-BD21-42A4-BD16-B4A4190585B2}" type="presParOf" srcId="{260F96AD-8FAD-44B2-9D3B-3165022505B9}" destId="{2B03FB85-CCE9-4611-8F7A-4BC99FAE06FB}" srcOrd="7" destOrd="0" presId="urn:microsoft.com/office/officeart/2005/8/layout/vList3#1"/>
    <dgm:cxn modelId="{69506FEA-AA4F-4C95-8416-C2D875E46BCD}" type="presParOf" srcId="{260F96AD-8FAD-44B2-9D3B-3165022505B9}" destId="{D77ECBA4-B44D-44C4-A15B-754BBD64B00C}" srcOrd="8" destOrd="0" presId="urn:microsoft.com/office/officeart/2005/8/layout/vList3#1"/>
    <dgm:cxn modelId="{F91DC8FE-E34D-4BA1-8E2F-74E8BDD9138F}" type="presParOf" srcId="{D77ECBA4-B44D-44C4-A15B-754BBD64B00C}" destId="{8BCD7C6B-1A17-4A9B-B007-FF41B2084D07}" srcOrd="0" destOrd="0" presId="urn:microsoft.com/office/officeart/2005/8/layout/vList3#1"/>
    <dgm:cxn modelId="{2D05D1A0-3A50-4414-BA8A-0F67704DE241}" type="presParOf" srcId="{D77ECBA4-B44D-44C4-A15B-754BBD64B00C}" destId="{BA2EAF8B-FC4E-440B-847A-B51655B4BC1B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8E4D3B-3C1B-4756-982C-3C1B7A0BFFC1}" type="doc">
      <dgm:prSet loTypeId="urn:microsoft.com/office/officeart/2005/8/layout/chevron2" loCatId="list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632AFD6D-35AE-4E6C-9630-B8D7248EF2CF}">
      <dgm:prSet phldrT="[Текст]" custT="1"/>
      <dgm:spPr>
        <a:xfrm rot="5400000">
          <a:off x="-147332" y="367334"/>
          <a:ext cx="982219" cy="687553"/>
        </a:xfrm>
        <a:gradFill rotWithShape="0">
          <a:gsLst>
            <a:gs pos="0">
              <a:srgbClr val="C40000">
                <a:alpha val="90000"/>
                <a:hueOff val="0"/>
                <a:satOff val="0"/>
                <a:lumOff val="0"/>
                <a:alphaOff val="0"/>
                <a:tint val="60000"/>
                <a:satMod val="160000"/>
              </a:srgbClr>
            </a:gs>
            <a:gs pos="46000">
              <a:srgbClr val="C40000">
                <a:alpha val="90000"/>
                <a:hueOff val="0"/>
                <a:satOff val="0"/>
                <a:lumOff val="0"/>
                <a:alphaOff val="0"/>
                <a:tint val="86000"/>
                <a:satMod val="160000"/>
              </a:srgbClr>
            </a:gs>
            <a:gs pos="100000">
              <a:srgbClr val="C40000">
                <a:alpha val="90000"/>
                <a:hueOff val="0"/>
                <a:satOff val="0"/>
                <a:lumOff val="0"/>
                <a:alphaOff val="0"/>
                <a:shade val="40000"/>
                <a:satMod val="160000"/>
              </a:srgb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rgbClr val="C40000"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rgbClr val="C40000">
              <a:alpha val="90000"/>
              <a:hueOff val="0"/>
              <a:satOff val="0"/>
              <a:lumOff val="0"/>
              <a:alphaOff val="0"/>
            </a:srgbClr>
          </a:contourClr>
        </a:sp3d>
      </dgm:spPr>
      <dgm:t>
        <a:bodyPr/>
        <a:lstStyle/>
        <a:p>
          <a:r>
            <a:rPr lang="ru-RU" sz="3600" b="0" cap="none" spc="0" dirty="0" smtClean="0">
              <a:ln w="18415" cmpd="sng">
                <a:prstDash val="solid"/>
              </a:ln>
              <a:solidFill>
                <a:sysClr val="window" lastClr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/>
              <a:ea typeface="+mn-ea"/>
              <a:cs typeface="+mn-cs"/>
            </a:rPr>
            <a:t>1</a:t>
          </a:r>
          <a:endParaRPr lang="ru-RU" sz="3600" b="0" cap="none" spc="0" dirty="0">
            <a:ln w="18415" cmpd="sng">
              <a:prstDash val="solid"/>
            </a:ln>
            <a:solidFill>
              <a:sysClr val="window" lastClr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Century Gothic"/>
            <a:ea typeface="+mn-ea"/>
            <a:cs typeface="+mn-cs"/>
          </a:endParaRPr>
        </a:p>
      </dgm:t>
    </dgm:pt>
    <dgm:pt modelId="{7DD78992-B3AB-44C7-8504-71918BB79900}" type="parTrans" cxnId="{1121D338-4314-4FBA-868B-0704F6FF4929}">
      <dgm:prSet/>
      <dgm:spPr/>
      <dgm:t>
        <a:bodyPr/>
        <a:lstStyle/>
        <a:p>
          <a:endParaRPr lang="ru-RU"/>
        </a:p>
      </dgm:t>
    </dgm:pt>
    <dgm:pt modelId="{BF650BE9-9E6E-44FB-B74C-71DB6C95340A}" type="sibTrans" cxnId="{1121D338-4314-4FBA-868B-0704F6FF4929}">
      <dgm:prSet/>
      <dgm:spPr/>
      <dgm:t>
        <a:bodyPr/>
        <a:lstStyle/>
        <a:p>
          <a:endParaRPr lang="ru-RU"/>
        </a:p>
      </dgm:t>
    </dgm:pt>
    <dgm:pt modelId="{1584C3C1-EFD5-4265-BA48-989BC34FC685}">
      <dgm:prSet phldrT="[Текст]" custT="1"/>
      <dgm:spPr>
        <a:xfrm rot="5400000">
          <a:off x="3811598" y="-3114502"/>
          <a:ext cx="1065411" cy="7313502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40000"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gm:spPr>
      <dgm:t>
        <a:bodyPr/>
        <a:lstStyle/>
        <a:p>
          <a:r>
            <a:rPr lang="ru-RU" sz="2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Бороться с пламенем </a:t>
          </a:r>
          <a:r>
            <a:rPr lang="ru-RU" sz="22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развившегося пожара </a:t>
          </a:r>
          <a:r>
            <a:rPr lang="ru-RU" sz="2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самостоятельно, не вызвав пожарных</a:t>
          </a:r>
          <a:endParaRPr lang="ru-RU" sz="2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</dgm:t>
    </dgm:pt>
    <dgm:pt modelId="{C10F9576-3329-438A-8624-4865964D2E09}" type="parTrans" cxnId="{62237EA9-C41F-46B5-B402-ED2B9CFFF210}">
      <dgm:prSet/>
      <dgm:spPr/>
      <dgm:t>
        <a:bodyPr/>
        <a:lstStyle/>
        <a:p>
          <a:endParaRPr lang="ru-RU"/>
        </a:p>
      </dgm:t>
    </dgm:pt>
    <dgm:pt modelId="{CAF0EF14-9B20-49A9-9668-4111AB068C0B}" type="sibTrans" cxnId="{62237EA9-C41F-46B5-B402-ED2B9CFFF210}">
      <dgm:prSet/>
      <dgm:spPr/>
      <dgm:t>
        <a:bodyPr/>
        <a:lstStyle/>
        <a:p>
          <a:endParaRPr lang="ru-RU"/>
        </a:p>
      </dgm:t>
    </dgm:pt>
    <dgm:pt modelId="{B984FD44-81A2-4FBB-9752-D67A789C9DA9}">
      <dgm:prSet phldrT="[Текст]" custT="1"/>
      <dgm:spPr>
        <a:xfrm rot="5400000">
          <a:off x="-147332" y="1451127"/>
          <a:ext cx="982219" cy="687553"/>
        </a:xfrm>
        <a:gradFill rotWithShape="0">
          <a:gsLst>
            <a:gs pos="0">
              <a:srgbClr val="C40000">
                <a:alpha val="90000"/>
                <a:hueOff val="0"/>
                <a:satOff val="0"/>
                <a:lumOff val="0"/>
                <a:alphaOff val="-10000"/>
                <a:tint val="60000"/>
                <a:satMod val="160000"/>
              </a:srgbClr>
            </a:gs>
            <a:gs pos="46000">
              <a:srgbClr val="C40000">
                <a:alpha val="90000"/>
                <a:hueOff val="0"/>
                <a:satOff val="0"/>
                <a:lumOff val="0"/>
                <a:alphaOff val="-10000"/>
                <a:tint val="86000"/>
                <a:satMod val="160000"/>
              </a:srgbClr>
            </a:gs>
            <a:gs pos="100000">
              <a:srgbClr val="C40000">
                <a:alpha val="90000"/>
                <a:hueOff val="0"/>
                <a:satOff val="0"/>
                <a:lumOff val="0"/>
                <a:alphaOff val="-10000"/>
                <a:shade val="40000"/>
                <a:satMod val="160000"/>
              </a:srgb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rgbClr val="C40000">
              <a:alpha val="90000"/>
              <a:hueOff val="0"/>
              <a:satOff val="0"/>
              <a:lumOff val="0"/>
              <a:alphaOff val="-10000"/>
            </a:srgb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rgbClr val="C40000">
              <a:alpha val="90000"/>
              <a:hueOff val="0"/>
              <a:satOff val="0"/>
              <a:lumOff val="0"/>
              <a:alphaOff val="-10000"/>
            </a:srgbClr>
          </a:contourClr>
        </a:sp3d>
      </dgm:spPr>
      <dgm:t>
        <a:bodyPr/>
        <a:lstStyle/>
        <a:p>
          <a:r>
            <a:rPr lang="ru-RU" sz="3600" b="0" cap="none" spc="0" dirty="0" smtClean="0">
              <a:ln w="18415" cmpd="sng">
                <a:prstDash val="solid"/>
              </a:ln>
              <a:solidFill>
                <a:sysClr val="window" lastClr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/>
              <a:ea typeface="+mn-ea"/>
              <a:cs typeface="+mn-cs"/>
            </a:rPr>
            <a:t>2</a:t>
          </a:r>
          <a:endParaRPr lang="ru-RU" sz="3600" dirty="0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</dgm:t>
    </dgm:pt>
    <dgm:pt modelId="{969C01B0-1421-4514-9389-D7A9DA48A85F}" type="parTrans" cxnId="{C6EBA4E0-2377-4EE0-86FE-096C167DEBD0}">
      <dgm:prSet/>
      <dgm:spPr/>
      <dgm:t>
        <a:bodyPr/>
        <a:lstStyle/>
        <a:p>
          <a:endParaRPr lang="ru-RU"/>
        </a:p>
      </dgm:t>
    </dgm:pt>
    <dgm:pt modelId="{738E0823-C186-42B5-BF75-EED5416B0700}" type="sibTrans" cxnId="{C6EBA4E0-2377-4EE0-86FE-096C167DEBD0}">
      <dgm:prSet/>
      <dgm:spPr/>
      <dgm:t>
        <a:bodyPr/>
        <a:lstStyle/>
        <a:p>
          <a:endParaRPr lang="ru-RU"/>
        </a:p>
      </dgm:t>
    </dgm:pt>
    <dgm:pt modelId="{C9A8F3EE-77DA-466E-AF72-336A7C4AC91F}">
      <dgm:prSet phldrT="[Текст]" custT="1"/>
      <dgm:spPr>
        <a:xfrm rot="5400000">
          <a:off x="3949919" y="-2010105"/>
          <a:ext cx="788770" cy="7313502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40000">
              <a:alpha val="90000"/>
              <a:hueOff val="0"/>
              <a:satOff val="0"/>
              <a:lumOff val="0"/>
              <a:alphaOff val="-10000"/>
            </a:srgb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gm:spPr>
      <dgm:t>
        <a:bodyPr/>
        <a:lstStyle/>
        <a:p>
          <a:r>
            <a:rPr lang="ru-RU" sz="2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Пытаться выйти </a:t>
          </a:r>
          <a:r>
            <a:rPr lang="ru-RU" sz="2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через задымленный коридор или лестницу</a:t>
          </a:r>
          <a:endParaRPr lang="ru-RU" sz="2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</dgm:t>
    </dgm:pt>
    <dgm:pt modelId="{A4CF940F-6480-4204-8F22-B4E259C4D3A0}" type="parTrans" cxnId="{C3210044-4EC0-40D9-B2B8-654E54520B3B}">
      <dgm:prSet/>
      <dgm:spPr/>
      <dgm:t>
        <a:bodyPr/>
        <a:lstStyle/>
        <a:p>
          <a:endParaRPr lang="ru-RU"/>
        </a:p>
      </dgm:t>
    </dgm:pt>
    <dgm:pt modelId="{1D84E7AD-128A-4AE4-8834-7AEF50E02600}" type="sibTrans" cxnId="{C3210044-4EC0-40D9-B2B8-654E54520B3B}">
      <dgm:prSet/>
      <dgm:spPr/>
      <dgm:t>
        <a:bodyPr/>
        <a:lstStyle/>
        <a:p>
          <a:endParaRPr lang="ru-RU"/>
        </a:p>
      </dgm:t>
    </dgm:pt>
    <dgm:pt modelId="{8D9B2123-8183-47B4-81D1-B2F6873084CE}">
      <dgm:prSet phldrT="[Текст]" custT="1"/>
      <dgm:spPr>
        <a:xfrm rot="5400000">
          <a:off x="-147332" y="2328725"/>
          <a:ext cx="982219" cy="687553"/>
        </a:xfrm>
        <a:gradFill rotWithShape="0">
          <a:gsLst>
            <a:gs pos="0">
              <a:srgbClr val="C40000">
                <a:alpha val="90000"/>
                <a:hueOff val="0"/>
                <a:satOff val="0"/>
                <a:lumOff val="0"/>
                <a:alphaOff val="-20000"/>
                <a:tint val="60000"/>
                <a:satMod val="160000"/>
              </a:srgbClr>
            </a:gs>
            <a:gs pos="46000">
              <a:srgbClr val="C40000">
                <a:alpha val="90000"/>
                <a:hueOff val="0"/>
                <a:satOff val="0"/>
                <a:lumOff val="0"/>
                <a:alphaOff val="-20000"/>
                <a:tint val="86000"/>
                <a:satMod val="160000"/>
              </a:srgbClr>
            </a:gs>
            <a:gs pos="100000">
              <a:srgbClr val="C40000">
                <a:alpha val="90000"/>
                <a:hueOff val="0"/>
                <a:satOff val="0"/>
                <a:lumOff val="0"/>
                <a:alphaOff val="-20000"/>
                <a:shade val="40000"/>
                <a:satMod val="160000"/>
              </a:srgb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rgbClr val="C40000">
              <a:alpha val="90000"/>
              <a:hueOff val="0"/>
              <a:satOff val="0"/>
              <a:lumOff val="0"/>
              <a:alphaOff val="-20000"/>
            </a:srgb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rgbClr val="C40000">
              <a:alpha val="90000"/>
              <a:hueOff val="0"/>
              <a:satOff val="0"/>
              <a:lumOff val="0"/>
              <a:alphaOff val="-20000"/>
            </a:srgbClr>
          </a:contourClr>
        </a:sp3d>
      </dgm:spPr>
      <dgm:t>
        <a:bodyPr/>
        <a:lstStyle/>
        <a:p>
          <a:r>
            <a:rPr lang="ru-RU" sz="3600" b="0" cap="none" spc="0" dirty="0" smtClean="0">
              <a:ln w="18415" cmpd="sng">
                <a:prstDash val="solid"/>
              </a:ln>
              <a:solidFill>
                <a:sysClr val="window" lastClr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/>
              <a:ea typeface="+mn-ea"/>
              <a:cs typeface="+mn-cs"/>
            </a:rPr>
            <a:t>3</a:t>
          </a:r>
          <a:endParaRPr lang="ru-RU" sz="3600" dirty="0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</dgm:t>
    </dgm:pt>
    <dgm:pt modelId="{AC8E354B-1BA8-48E1-9A2B-0CC9639CBD50}" type="sibTrans" cxnId="{D9166CB3-027F-4ADC-A321-A56427CFE07A}">
      <dgm:prSet/>
      <dgm:spPr/>
      <dgm:t>
        <a:bodyPr/>
        <a:lstStyle/>
        <a:p>
          <a:endParaRPr lang="ru-RU"/>
        </a:p>
      </dgm:t>
    </dgm:pt>
    <dgm:pt modelId="{29C88BD6-1F84-44AA-859C-0A7311EB3349}" type="parTrans" cxnId="{D9166CB3-027F-4ADC-A321-A56427CFE07A}">
      <dgm:prSet/>
      <dgm:spPr/>
      <dgm:t>
        <a:bodyPr/>
        <a:lstStyle/>
        <a:p>
          <a:endParaRPr lang="ru-RU"/>
        </a:p>
      </dgm:t>
    </dgm:pt>
    <dgm:pt modelId="{39E86A53-D9B4-4C6F-A242-E849B409FC51}">
      <dgm:prSet phldrT="[Текст]" custT="1"/>
      <dgm:spPr>
        <a:xfrm rot="5400000">
          <a:off x="3952716" y="-1047946"/>
          <a:ext cx="783177" cy="7313502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40000">
              <a:alpha val="90000"/>
              <a:hueOff val="0"/>
              <a:satOff val="0"/>
              <a:lumOff val="0"/>
              <a:alphaOff val="-20000"/>
            </a:srgb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gm:spPr>
      <dgm:t>
        <a:bodyPr/>
        <a:lstStyle/>
        <a:p>
          <a:r>
            <a:rPr lang="ru-RU" sz="2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Опускаться по </a:t>
          </a:r>
          <a:r>
            <a:rPr lang="ru-RU" sz="2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водосточным трубам </a:t>
          </a:r>
          <a:r>
            <a:rPr lang="ru-RU" sz="2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и стоякам, прыгать из </a:t>
          </a:r>
          <a:r>
            <a:rPr lang="ru-RU" sz="2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окна</a:t>
          </a:r>
          <a:endParaRPr lang="ru-RU" sz="24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</dgm:t>
    </dgm:pt>
    <dgm:pt modelId="{BF3C4056-4328-41E1-AA04-C5E7F3060A4F}" type="sibTrans" cxnId="{E94923E7-E254-4685-A70D-5598CA420909}">
      <dgm:prSet/>
      <dgm:spPr/>
      <dgm:t>
        <a:bodyPr/>
        <a:lstStyle/>
        <a:p>
          <a:endParaRPr lang="ru-RU"/>
        </a:p>
      </dgm:t>
    </dgm:pt>
    <dgm:pt modelId="{A250675F-0D82-4B28-9C29-ECDA8D48ECC0}" type="parTrans" cxnId="{E94923E7-E254-4685-A70D-5598CA420909}">
      <dgm:prSet/>
      <dgm:spPr/>
      <dgm:t>
        <a:bodyPr/>
        <a:lstStyle/>
        <a:p>
          <a:endParaRPr lang="ru-RU"/>
        </a:p>
      </dgm:t>
    </dgm:pt>
    <dgm:pt modelId="{7D6D86DA-1A85-405E-BEC7-4A9D953D8912}">
      <dgm:prSet phldrT="[Текст]" custT="1"/>
      <dgm:spPr>
        <a:xfrm rot="5400000">
          <a:off x="-147332" y="3165642"/>
          <a:ext cx="982219" cy="687553"/>
        </a:xfrm>
        <a:gradFill rotWithShape="0">
          <a:gsLst>
            <a:gs pos="0">
              <a:srgbClr val="C40000">
                <a:alpha val="90000"/>
                <a:hueOff val="0"/>
                <a:satOff val="0"/>
                <a:lumOff val="0"/>
                <a:alphaOff val="-30000"/>
                <a:tint val="60000"/>
                <a:satMod val="160000"/>
              </a:srgbClr>
            </a:gs>
            <a:gs pos="46000">
              <a:srgbClr val="C40000">
                <a:alpha val="90000"/>
                <a:hueOff val="0"/>
                <a:satOff val="0"/>
                <a:lumOff val="0"/>
                <a:alphaOff val="-30000"/>
                <a:tint val="86000"/>
                <a:satMod val="160000"/>
              </a:srgbClr>
            </a:gs>
            <a:gs pos="100000">
              <a:srgbClr val="C40000">
                <a:alpha val="90000"/>
                <a:hueOff val="0"/>
                <a:satOff val="0"/>
                <a:lumOff val="0"/>
                <a:alphaOff val="-30000"/>
                <a:shade val="40000"/>
                <a:satMod val="160000"/>
              </a:srgb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rgbClr val="C40000">
              <a:alpha val="90000"/>
              <a:hueOff val="0"/>
              <a:satOff val="0"/>
              <a:lumOff val="0"/>
              <a:alphaOff val="-30000"/>
            </a:srgb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rgbClr val="C40000">
              <a:alpha val="90000"/>
              <a:hueOff val="0"/>
              <a:satOff val="0"/>
              <a:lumOff val="0"/>
              <a:alphaOff val="-30000"/>
            </a:srgbClr>
          </a:contourClr>
        </a:sp3d>
      </dgm:spPr>
      <dgm:t>
        <a:bodyPr/>
        <a:lstStyle/>
        <a:p>
          <a:r>
            <a:rPr lang="ru-RU" sz="4000" b="0" cap="none" spc="0" dirty="0" smtClean="0">
              <a:ln w="18415" cmpd="sng">
                <a:prstDash val="solid"/>
              </a:ln>
              <a:solidFill>
                <a:sysClr val="window" lastClr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/>
              <a:ea typeface="+mn-ea"/>
              <a:cs typeface="+mn-cs"/>
            </a:rPr>
            <a:t>4</a:t>
          </a:r>
          <a:endParaRPr lang="ru-RU" sz="4000" dirty="0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</dgm:t>
    </dgm:pt>
    <dgm:pt modelId="{56D61228-E054-46F5-9171-A1EA1A38BB41}" type="parTrans" cxnId="{746D4BFE-DC98-4DF4-A630-0B5126AEA562}">
      <dgm:prSet/>
      <dgm:spPr/>
      <dgm:t>
        <a:bodyPr/>
        <a:lstStyle/>
        <a:p>
          <a:endParaRPr lang="ru-RU"/>
        </a:p>
      </dgm:t>
    </dgm:pt>
    <dgm:pt modelId="{F27C7B4A-07F4-4611-98DB-775939535A23}" type="sibTrans" cxnId="{746D4BFE-DC98-4DF4-A630-0B5126AEA562}">
      <dgm:prSet/>
      <dgm:spPr/>
      <dgm:t>
        <a:bodyPr/>
        <a:lstStyle/>
        <a:p>
          <a:endParaRPr lang="ru-RU"/>
        </a:p>
      </dgm:t>
    </dgm:pt>
    <dgm:pt modelId="{BE23F36E-F090-4D93-B7F8-1019D8358756}">
      <dgm:prSet phldrT="[Текст]" custT="1"/>
      <dgm:spPr>
        <a:xfrm rot="5400000">
          <a:off x="4025083" y="-118322"/>
          <a:ext cx="638442" cy="7313502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40000">
              <a:alpha val="90000"/>
              <a:hueOff val="0"/>
              <a:satOff val="0"/>
              <a:lumOff val="0"/>
              <a:alphaOff val="-30000"/>
            </a:srgb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gm:spPr>
      <dgm:t>
        <a:bodyPr/>
        <a:lstStyle/>
        <a:p>
          <a:r>
            <a:rPr lang="ru-RU" sz="2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Открывать окна</a:t>
          </a:r>
          <a:endParaRPr lang="ru-RU" sz="24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</dgm:t>
    </dgm:pt>
    <dgm:pt modelId="{2786A3E5-52CB-41D6-883E-474146D2ABCF}" type="parTrans" cxnId="{A7214621-5CC9-4397-8655-3AAB5B198F97}">
      <dgm:prSet/>
      <dgm:spPr/>
      <dgm:t>
        <a:bodyPr/>
        <a:lstStyle/>
        <a:p>
          <a:endParaRPr lang="ru-RU"/>
        </a:p>
      </dgm:t>
    </dgm:pt>
    <dgm:pt modelId="{FE2A4DA0-4F5E-4EDD-96F6-C76602DE1827}" type="sibTrans" cxnId="{A7214621-5CC9-4397-8655-3AAB5B198F97}">
      <dgm:prSet/>
      <dgm:spPr/>
      <dgm:t>
        <a:bodyPr/>
        <a:lstStyle/>
        <a:p>
          <a:endParaRPr lang="ru-RU"/>
        </a:p>
      </dgm:t>
    </dgm:pt>
    <dgm:pt modelId="{E92A4240-A517-4E8A-9D7E-78D426905F7E}">
      <dgm:prSet phldrT="[Текст]" custT="1"/>
      <dgm:spPr>
        <a:xfrm rot="5400000">
          <a:off x="-147332" y="4022897"/>
          <a:ext cx="982219" cy="687553"/>
        </a:xfrm>
        <a:gradFill rotWithShape="0">
          <a:gsLst>
            <a:gs pos="0">
              <a:srgbClr val="C40000">
                <a:alpha val="90000"/>
                <a:hueOff val="0"/>
                <a:satOff val="0"/>
                <a:lumOff val="0"/>
                <a:alphaOff val="-40000"/>
                <a:tint val="60000"/>
                <a:satMod val="160000"/>
              </a:srgbClr>
            </a:gs>
            <a:gs pos="46000">
              <a:srgbClr val="C40000">
                <a:alpha val="90000"/>
                <a:hueOff val="0"/>
                <a:satOff val="0"/>
                <a:lumOff val="0"/>
                <a:alphaOff val="-40000"/>
                <a:tint val="86000"/>
                <a:satMod val="160000"/>
              </a:srgbClr>
            </a:gs>
            <a:gs pos="100000">
              <a:srgbClr val="C40000">
                <a:alpha val="90000"/>
                <a:hueOff val="0"/>
                <a:satOff val="0"/>
                <a:lumOff val="0"/>
                <a:alphaOff val="-40000"/>
                <a:shade val="40000"/>
                <a:satMod val="160000"/>
              </a:srgb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rgbClr val="C40000">
              <a:alpha val="90000"/>
              <a:hueOff val="0"/>
              <a:satOff val="0"/>
              <a:lumOff val="0"/>
              <a:alphaOff val="-40000"/>
            </a:srgb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rgbClr val="C40000">
              <a:alpha val="90000"/>
              <a:hueOff val="0"/>
              <a:satOff val="0"/>
              <a:lumOff val="0"/>
              <a:alphaOff val="-40000"/>
            </a:srgbClr>
          </a:contourClr>
        </a:sp3d>
      </dgm:spPr>
      <dgm:t>
        <a:bodyPr/>
        <a:lstStyle/>
        <a:p>
          <a:r>
            <a:rPr lang="ru-RU" sz="4000" b="0" cap="none" spc="0" dirty="0" smtClean="0">
              <a:ln w="18415" cmpd="sng">
                <a:prstDash val="solid"/>
              </a:ln>
              <a:solidFill>
                <a:sysClr val="window" lastClr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/>
              <a:ea typeface="+mn-ea"/>
              <a:cs typeface="+mn-cs"/>
            </a:rPr>
            <a:t>5</a:t>
          </a:r>
          <a:endParaRPr lang="ru-RU" sz="4000" dirty="0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</dgm:t>
    </dgm:pt>
    <dgm:pt modelId="{77585986-E578-4C55-9750-AA2D128F059F}" type="parTrans" cxnId="{1457FC6C-EF14-49FF-A35F-53842F0CC39A}">
      <dgm:prSet/>
      <dgm:spPr/>
      <dgm:t>
        <a:bodyPr/>
        <a:lstStyle/>
        <a:p>
          <a:endParaRPr lang="ru-RU"/>
        </a:p>
      </dgm:t>
    </dgm:pt>
    <dgm:pt modelId="{5279D2DB-C819-427C-A807-A14D1A8953E2}" type="sibTrans" cxnId="{1457FC6C-EF14-49FF-A35F-53842F0CC39A}">
      <dgm:prSet/>
      <dgm:spPr/>
      <dgm:t>
        <a:bodyPr/>
        <a:lstStyle/>
        <a:p>
          <a:endParaRPr lang="ru-RU"/>
        </a:p>
      </dgm:t>
    </dgm:pt>
    <dgm:pt modelId="{62E7CA25-6D14-4679-8508-C5AFACB05965}">
      <dgm:prSet phldrT="[Текст]"/>
      <dgm:spPr>
        <a:xfrm rot="5400000">
          <a:off x="4025083" y="738934"/>
          <a:ext cx="638442" cy="7313502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40000">
              <a:alpha val="90000"/>
              <a:hueOff val="0"/>
              <a:satOff val="0"/>
              <a:lumOff val="0"/>
              <a:alphaOff val="-40000"/>
            </a:srgb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gm:spPr>
      <dgm:t>
        <a:bodyPr/>
        <a:lstStyle/>
        <a:p>
          <a:r>
            <a:rPr lang="ru-RU" b="1" u="sng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ПАНИКОВАТЬ</a:t>
          </a:r>
          <a:endParaRPr lang="ru-RU" b="1" u="sng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</dgm:t>
    </dgm:pt>
    <dgm:pt modelId="{F125EBCF-9B68-4AA4-904C-8B63BC425D24}" type="parTrans" cxnId="{D023551C-D388-4016-973C-6FE5E8BC2449}">
      <dgm:prSet/>
      <dgm:spPr/>
      <dgm:t>
        <a:bodyPr/>
        <a:lstStyle/>
        <a:p>
          <a:endParaRPr lang="ru-RU"/>
        </a:p>
      </dgm:t>
    </dgm:pt>
    <dgm:pt modelId="{723AC5BC-FD47-4CDE-A2C2-837AC379BAD9}" type="sibTrans" cxnId="{D023551C-D388-4016-973C-6FE5E8BC2449}">
      <dgm:prSet/>
      <dgm:spPr/>
      <dgm:t>
        <a:bodyPr/>
        <a:lstStyle/>
        <a:p>
          <a:endParaRPr lang="ru-RU"/>
        </a:p>
      </dgm:t>
    </dgm:pt>
    <dgm:pt modelId="{2858F42D-DBB4-4A76-8F5D-FEC0E8BC588F}" type="pres">
      <dgm:prSet presAssocID="{D48E4D3B-3C1B-4756-982C-3C1B7A0BFFC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4A7351-F97B-4660-90B2-01E1BCC505F3}" type="pres">
      <dgm:prSet presAssocID="{632AFD6D-35AE-4E6C-9630-B8D7248EF2CF}" presName="composite" presStyleCnt="0"/>
      <dgm:spPr/>
      <dgm:t>
        <a:bodyPr/>
        <a:lstStyle/>
        <a:p>
          <a:endParaRPr lang="ru-RU"/>
        </a:p>
      </dgm:t>
    </dgm:pt>
    <dgm:pt modelId="{BE51CBD2-3B24-41D7-A349-B7D02AA36609}" type="pres">
      <dgm:prSet presAssocID="{632AFD6D-35AE-4E6C-9630-B8D7248EF2CF}" presName="parentText" presStyleLbl="alignNode1" presStyleIdx="0" presStyleCnt="5" custLinFactNeighborX="-10340" custLinFactNeighborY="-291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E0E865BD-6821-485F-96CC-DA96F5C30F88}" type="pres">
      <dgm:prSet presAssocID="{632AFD6D-35AE-4E6C-9630-B8D7248EF2CF}" presName="descendantText" presStyleLbl="alignAcc1" presStyleIdx="0" presStyleCnt="5" custScaleY="166789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  <dgm:pt modelId="{8576B1C3-AB6E-4D9B-B1D6-5B1B2738F523}" type="pres">
      <dgm:prSet presAssocID="{BF650BE9-9E6E-44FB-B74C-71DB6C95340A}" presName="sp" presStyleCnt="0"/>
      <dgm:spPr/>
      <dgm:t>
        <a:bodyPr/>
        <a:lstStyle/>
        <a:p>
          <a:endParaRPr lang="ru-RU"/>
        </a:p>
      </dgm:t>
    </dgm:pt>
    <dgm:pt modelId="{63A18984-1786-4640-BC3A-8EE8BF019B22}" type="pres">
      <dgm:prSet presAssocID="{B984FD44-81A2-4FBB-9752-D67A789C9DA9}" presName="composite" presStyleCnt="0"/>
      <dgm:spPr/>
      <dgm:t>
        <a:bodyPr/>
        <a:lstStyle/>
        <a:p>
          <a:endParaRPr lang="ru-RU"/>
        </a:p>
      </dgm:t>
    </dgm:pt>
    <dgm:pt modelId="{D47073AB-9783-4B87-A97E-CB0C2DB9CFF3}" type="pres">
      <dgm:prSet presAssocID="{B984FD44-81A2-4FBB-9752-D67A789C9DA9}" presName="parentText" presStyleLbl="alignNode1" presStyleIdx="1" presStyleCnt="5" custLinFactNeighborY="13425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23EF4ABE-A1EE-4740-9398-413FFDD98A7E}" type="pres">
      <dgm:prSet presAssocID="{B984FD44-81A2-4FBB-9752-D67A789C9DA9}" presName="descendantText" presStyleLbl="alignAcc1" presStyleIdx="1" presStyleCnt="5" custScaleY="123546" custLinFactNeighborY="24355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  <dgm:pt modelId="{3587507D-4992-4D40-8045-F9D49219289F}" type="pres">
      <dgm:prSet presAssocID="{738E0823-C186-42B5-BF75-EED5416B0700}" presName="sp" presStyleCnt="0"/>
      <dgm:spPr/>
      <dgm:t>
        <a:bodyPr/>
        <a:lstStyle/>
        <a:p>
          <a:endParaRPr lang="ru-RU"/>
        </a:p>
      </dgm:t>
    </dgm:pt>
    <dgm:pt modelId="{CC1D41DB-0FAC-4094-8A59-AEE0C928F6F4}" type="pres">
      <dgm:prSet presAssocID="{8D9B2123-8183-47B4-81D1-B2F6873084CE}" presName="composite" presStyleCnt="0"/>
      <dgm:spPr/>
      <dgm:t>
        <a:bodyPr/>
        <a:lstStyle/>
        <a:p>
          <a:endParaRPr lang="ru-RU"/>
        </a:p>
      </dgm:t>
    </dgm:pt>
    <dgm:pt modelId="{564C99C1-4A44-43CB-BA58-F0E0F549B4B7}" type="pres">
      <dgm:prSet presAssocID="{8D9B2123-8183-47B4-81D1-B2F6873084CE}" presName="parentText" presStyleLbl="alignNode1" presStyleIdx="2" presStyleCnt="5" custLinFactNeighborY="6433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A352862B-C4F5-40E3-BCE4-BAFC1582CD2D}" type="pres">
      <dgm:prSet presAssocID="{8D9B2123-8183-47B4-81D1-B2F6873084CE}" presName="descendantText" presStyleLbl="alignAcc1" presStyleIdx="2" presStyleCnt="5" custScaleY="122670" custLinFactNeighborY="26843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  <dgm:pt modelId="{2187A961-A48A-43C2-8CC2-ECFAB0456349}" type="pres">
      <dgm:prSet presAssocID="{AC8E354B-1BA8-48E1-9A2B-0CC9639CBD50}" presName="sp" presStyleCnt="0"/>
      <dgm:spPr/>
      <dgm:t>
        <a:bodyPr/>
        <a:lstStyle/>
        <a:p>
          <a:endParaRPr lang="ru-RU"/>
        </a:p>
      </dgm:t>
    </dgm:pt>
    <dgm:pt modelId="{8D44C434-0C4D-43BF-A1EB-E7EC06F90B8A}" type="pres">
      <dgm:prSet presAssocID="{7D6D86DA-1A85-405E-BEC7-4A9D953D8912}" presName="composite" presStyleCnt="0"/>
      <dgm:spPr/>
      <dgm:t>
        <a:bodyPr/>
        <a:lstStyle/>
        <a:p>
          <a:endParaRPr lang="ru-RU"/>
        </a:p>
      </dgm:t>
    </dgm:pt>
    <dgm:pt modelId="{1481ACCD-D474-4ED5-915B-E6BA4721FF08}" type="pres">
      <dgm:prSet presAssocID="{7D6D86DA-1A85-405E-BEC7-4A9D953D8912}" presName="parentText" presStyleLbl="alignNode1" presStyleIdx="3" presStyleCnt="5" custLinFactNeighborY="2667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3FB722A6-0045-45AB-8C83-2720A58D78D5}" type="pres">
      <dgm:prSet presAssocID="{7D6D86DA-1A85-405E-BEC7-4A9D953D8912}" presName="descendantText" presStyleLbl="alignAcc1" presStyleIdx="3" presStyleCnt="5" custLinFactNeighborY="35570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  <dgm:pt modelId="{5FC909BA-F963-40C6-A9B9-D1C024DFBECC}" type="pres">
      <dgm:prSet presAssocID="{F27C7B4A-07F4-4611-98DB-775939535A23}" presName="sp" presStyleCnt="0"/>
      <dgm:spPr/>
    </dgm:pt>
    <dgm:pt modelId="{50991AA7-67CA-4739-A564-95A392985D82}" type="pres">
      <dgm:prSet presAssocID="{E92A4240-A517-4E8A-9D7E-78D426905F7E}" presName="composite" presStyleCnt="0"/>
      <dgm:spPr/>
    </dgm:pt>
    <dgm:pt modelId="{5EA98350-CE20-4D32-878E-65FD0AA93659}" type="pres">
      <dgm:prSet presAssocID="{E92A4240-A517-4E8A-9D7E-78D426905F7E}" presName="parentText" presStyleLbl="alignNode1" presStyleIdx="4" presStyleCnt="5" custLinFactNeighborY="8245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7C6D9F15-912B-49A0-8F19-92BCF396732C}" type="pres">
      <dgm:prSet presAssocID="{E92A4240-A517-4E8A-9D7E-78D426905F7E}" presName="descendantText" presStyleLbl="alignAcc1" presStyleIdx="4" presStyleCnt="5" custLinFactNeighborY="32962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</dgm:ptLst>
  <dgm:cxnLst>
    <dgm:cxn modelId="{F7DB5190-9088-4205-BB76-610423F56CDC}" type="presOf" srcId="{39E86A53-D9B4-4C6F-A242-E849B409FC51}" destId="{A352862B-C4F5-40E3-BCE4-BAFC1582CD2D}" srcOrd="0" destOrd="0" presId="urn:microsoft.com/office/officeart/2005/8/layout/chevron2"/>
    <dgm:cxn modelId="{D9166CB3-027F-4ADC-A321-A56427CFE07A}" srcId="{D48E4D3B-3C1B-4756-982C-3C1B7A0BFFC1}" destId="{8D9B2123-8183-47B4-81D1-B2F6873084CE}" srcOrd="2" destOrd="0" parTransId="{29C88BD6-1F84-44AA-859C-0A7311EB3349}" sibTransId="{AC8E354B-1BA8-48E1-9A2B-0CC9639CBD50}"/>
    <dgm:cxn modelId="{C9DD47B9-40FE-47F0-BEE1-B3755D82D6F7}" type="presOf" srcId="{C9A8F3EE-77DA-466E-AF72-336A7C4AC91F}" destId="{23EF4ABE-A1EE-4740-9398-413FFDD98A7E}" srcOrd="0" destOrd="0" presId="urn:microsoft.com/office/officeart/2005/8/layout/chevron2"/>
    <dgm:cxn modelId="{1457FC6C-EF14-49FF-A35F-53842F0CC39A}" srcId="{D48E4D3B-3C1B-4756-982C-3C1B7A0BFFC1}" destId="{E92A4240-A517-4E8A-9D7E-78D426905F7E}" srcOrd="4" destOrd="0" parTransId="{77585986-E578-4C55-9750-AA2D128F059F}" sibTransId="{5279D2DB-C819-427C-A807-A14D1A8953E2}"/>
    <dgm:cxn modelId="{9509E561-A2A6-4A5D-A477-55CC728B5031}" type="presOf" srcId="{62E7CA25-6D14-4679-8508-C5AFACB05965}" destId="{7C6D9F15-912B-49A0-8F19-92BCF396732C}" srcOrd="0" destOrd="0" presId="urn:microsoft.com/office/officeart/2005/8/layout/chevron2"/>
    <dgm:cxn modelId="{C6EBA4E0-2377-4EE0-86FE-096C167DEBD0}" srcId="{D48E4D3B-3C1B-4756-982C-3C1B7A0BFFC1}" destId="{B984FD44-81A2-4FBB-9752-D67A789C9DA9}" srcOrd="1" destOrd="0" parTransId="{969C01B0-1421-4514-9389-D7A9DA48A85F}" sibTransId="{738E0823-C186-42B5-BF75-EED5416B0700}"/>
    <dgm:cxn modelId="{62237EA9-C41F-46B5-B402-ED2B9CFFF210}" srcId="{632AFD6D-35AE-4E6C-9630-B8D7248EF2CF}" destId="{1584C3C1-EFD5-4265-BA48-989BC34FC685}" srcOrd="0" destOrd="0" parTransId="{C10F9576-3329-438A-8624-4865964D2E09}" sibTransId="{CAF0EF14-9B20-49A9-9668-4111AB068C0B}"/>
    <dgm:cxn modelId="{D023551C-D388-4016-973C-6FE5E8BC2449}" srcId="{E92A4240-A517-4E8A-9D7E-78D426905F7E}" destId="{62E7CA25-6D14-4679-8508-C5AFACB05965}" srcOrd="0" destOrd="0" parTransId="{F125EBCF-9B68-4AA4-904C-8B63BC425D24}" sibTransId="{723AC5BC-FD47-4CDE-A2C2-837AC379BAD9}"/>
    <dgm:cxn modelId="{746D4BFE-DC98-4DF4-A630-0B5126AEA562}" srcId="{D48E4D3B-3C1B-4756-982C-3C1B7A0BFFC1}" destId="{7D6D86DA-1A85-405E-BEC7-4A9D953D8912}" srcOrd="3" destOrd="0" parTransId="{56D61228-E054-46F5-9171-A1EA1A38BB41}" sibTransId="{F27C7B4A-07F4-4611-98DB-775939535A23}"/>
    <dgm:cxn modelId="{1A28445B-9BE0-4891-8A7C-E951D73807D3}" type="presOf" srcId="{632AFD6D-35AE-4E6C-9630-B8D7248EF2CF}" destId="{BE51CBD2-3B24-41D7-A349-B7D02AA36609}" srcOrd="0" destOrd="0" presId="urn:microsoft.com/office/officeart/2005/8/layout/chevron2"/>
    <dgm:cxn modelId="{DB967948-2C6B-45CF-AE73-0FA000F844FA}" type="presOf" srcId="{D48E4D3B-3C1B-4756-982C-3C1B7A0BFFC1}" destId="{2858F42D-DBB4-4A76-8F5D-FEC0E8BC588F}" srcOrd="0" destOrd="0" presId="urn:microsoft.com/office/officeart/2005/8/layout/chevron2"/>
    <dgm:cxn modelId="{0025C2B2-1640-4813-82B5-E2EC37C269A4}" type="presOf" srcId="{1584C3C1-EFD5-4265-BA48-989BC34FC685}" destId="{E0E865BD-6821-485F-96CC-DA96F5C30F88}" srcOrd="0" destOrd="0" presId="urn:microsoft.com/office/officeart/2005/8/layout/chevron2"/>
    <dgm:cxn modelId="{C3210044-4EC0-40D9-B2B8-654E54520B3B}" srcId="{B984FD44-81A2-4FBB-9752-D67A789C9DA9}" destId="{C9A8F3EE-77DA-466E-AF72-336A7C4AC91F}" srcOrd="0" destOrd="0" parTransId="{A4CF940F-6480-4204-8F22-B4E259C4D3A0}" sibTransId="{1D84E7AD-128A-4AE4-8834-7AEF50E02600}"/>
    <dgm:cxn modelId="{D83B14FF-33A6-49AC-A862-5C21A9218567}" type="presOf" srcId="{B984FD44-81A2-4FBB-9752-D67A789C9DA9}" destId="{D47073AB-9783-4B87-A97E-CB0C2DB9CFF3}" srcOrd="0" destOrd="0" presId="urn:microsoft.com/office/officeart/2005/8/layout/chevron2"/>
    <dgm:cxn modelId="{A7214621-5CC9-4397-8655-3AAB5B198F97}" srcId="{7D6D86DA-1A85-405E-BEC7-4A9D953D8912}" destId="{BE23F36E-F090-4D93-B7F8-1019D8358756}" srcOrd="0" destOrd="0" parTransId="{2786A3E5-52CB-41D6-883E-474146D2ABCF}" sibTransId="{FE2A4DA0-4F5E-4EDD-96F6-C76602DE1827}"/>
    <dgm:cxn modelId="{4ED68FAB-19B2-4355-A0EE-E1C88EA82D80}" type="presOf" srcId="{8D9B2123-8183-47B4-81D1-B2F6873084CE}" destId="{564C99C1-4A44-43CB-BA58-F0E0F549B4B7}" srcOrd="0" destOrd="0" presId="urn:microsoft.com/office/officeart/2005/8/layout/chevron2"/>
    <dgm:cxn modelId="{0F695955-B58E-4FBF-8DC2-9AD1A9BFF9CB}" type="presOf" srcId="{7D6D86DA-1A85-405E-BEC7-4A9D953D8912}" destId="{1481ACCD-D474-4ED5-915B-E6BA4721FF08}" srcOrd="0" destOrd="0" presId="urn:microsoft.com/office/officeart/2005/8/layout/chevron2"/>
    <dgm:cxn modelId="{1121D338-4314-4FBA-868B-0704F6FF4929}" srcId="{D48E4D3B-3C1B-4756-982C-3C1B7A0BFFC1}" destId="{632AFD6D-35AE-4E6C-9630-B8D7248EF2CF}" srcOrd="0" destOrd="0" parTransId="{7DD78992-B3AB-44C7-8504-71918BB79900}" sibTransId="{BF650BE9-9E6E-44FB-B74C-71DB6C95340A}"/>
    <dgm:cxn modelId="{E94923E7-E254-4685-A70D-5598CA420909}" srcId="{8D9B2123-8183-47B4-81D1-B2F6873084CE}" destId="{39E86A53-D9B4-4C6F-A242-E849B409FC51}" srcOrd="0" destOrd="0" parTransId="{A250675F-0D82-4B28-9C29-ECDA8D48ECC0}" sibTransId="{BF3C4056-4328-41E1-AA04-C5E7F3060A4F}"/>
    <dgm:cxn modelId="{ABD94E3A-1279-417C-AEF2-CF64FEEFC2E6}" type="presOf" srcId="{E92A4240-A517-4E8A-9D7E-78D426905F7E}" destId="{5EA98350-CE20-4D32-878E-65FD0AA93659}" srcOrd="0" destOrd="0" presId="urn:microsoft.com/office/officeart/2005/8/layout/chevron2"/>
    <dgm:cxn modelId="{C1DE9B05-2DBE-43E8-A559-3F365DD2E730}" type="presOf" srcId="{BE23F36E-F090-4D93-B7F8-1019D8358756}" destId="{3FB722A6-0045-45AB-8C83-2720A58D78D5}" srcOrd="0" destOrd="0" presId="urn:microsoft.com/office/officeart/2005/8/layout/chevron2"/>
    <dgm:cxn modelId="{A2AA32CA-B7B9-4F1C-8886-09B5F27C61BD}" type="presParOf" srcId="{2858F42D-DBB4-4A76-8F5D-FEC0E8BC588F}" destId="{094A7351-F97B-4660-90B2-01E1BCC505F3}" srcOrd="0" destOrd="0" presId="urn:microsoft.com/office/officeart/2005/8/layout/chevron2"/>
    <dgm:cxn modelId="{0C7F087B-7EAC-47D0-8E88-435D959840A6}" type="presParOf" srcId="{094A7351-F97B-4660-90B2-01E1BCC505F3}" destId="{BE51CBD2-3B24-41D7-A349-B7D02AA36609}" srcOrd="0" destOrd="0" presId="urn:microsoft.com/office/officeart/2005/8/layout/chevron2"/>
    <dgm:cxn modelId="{84A182F3-0589-4FEC-94D5-A65C829286C6}" type="presParOf" srcId="{094A7351-F97B-4660-90B2-01E1BCC505F3}" destId="{E0E865BD-6821-485F-96CC-DA96F5C30F88}" srcOrd="1" destOrd="0" presId="urn:microsoft.com/office/officeart/2005/8/layout/chevron2"/>
    <dgm:cxn modelId="{631C87AA-D037-4502-9A20-605169CC0807}" type="presParOf" srcId="{2858F42D-DBB4-4A76-8F5D-FEC0E8BC588F}" destId="{8576B1C3-AB6E-4D9B-B1D6-5B1B2738F523}" srcOrd="1" destOrd="0" presId="urn:microsoft.com/office/officeart/2005/8/layout/chevron2"/>
    <dgm:cxn modelId="{62DB68C3-EE79-42A7-AA98-E034466D388E}" type="presParOf" srcId="{2858F42D-DBB4-4A76-8F5D-FEC0E8BC588F}" destId="{63A18984-1786-4640-BC3A-8EE8BF019B22}" srcOrd="2" destOrd="0" presId="urn:microsoft.com/office/officeart/2005/8/layout/chevron2"/>
    <dgm:cxn modelId="{A03EE330-C601-4B86-B08E-B0FAAEA9BBDE}" type="presParOf" srcId="{63A18984-1786-4640-BC3A-8EE8BF019B22}" destId="{D47073AB-9783-4B87-A97E-CB0C2DB9CFF3}" srcOrd="0" destOrd="0" presId="urn:microsoft.com/office/officeart/2005/8/layout/chevron2"/>
    <dgm:cxn modelId="{D18E0E32-711E-4C40-84CF-A3BCC4838E46}" type="presParOf" srcId="{63A18984-1786-4640-BC3A-8EE8BF019B22}" destId="{23EF4ABE-A1EE-4740-9398-413FFDD98A7E}" srcOrd="1" destOrd="0" presId="urn:microsoft.com/office/officeart/2005/8/layout/chevron2"/>
    <dgm:cxn modelId="{90BB0B26-F1A0-4691-9109-CB060048BAA4}" type="presParOf" srcId="{2858F42D-DBB4-4A76-8F5D-FEC0E8BC588F}" destId="{3587507D-4992-4D40-8045-F9D49219289F}" srcOrd="3" destOrd="0" presId="urn:microsoft.com/office/officeart/2005/8/layout/chevron2"/>
    <dgm:cxn modelId="{7090E1B5-0A3A-4BB9-8D30-3D508333D701}" type="presParOf" srcId="{2858F42D-DBB4-4A76-8F5D-FEC0E8BC588F}" destId="{CC1D41DB-0FAC-4094-8A59-AEE0C928F6F4}" srcOrd="4" destOrd="0" presId="urn:microsoft.com/office/officeart/2005/8/layout/chevron2"/>
    <dgm:cxn modelId="{94E63885-D2EB-406D-BE1C-EE066A295CD0}" type="presParOf" srcId="{CC1D41DB-0FAC-4094-8A59-AEE0C928F6F4}" destId="{564C99C1-4A44-43CB-BA58-F0E0F549B4B7}" srcOrd="0" destOrd="0" presId="urn:microsoft.com/office/officeart/2005/8/layout/chevron2"/>
    <dgm:cxn modelId="{14767868-B043-4843-92E0-5668E5B4ECBD}" type="presParOf" srcId="{CC1D41DB-0FAC-4094-8A59-AEE0C928F6F4}" destId="{A352862B-C4F5-40E3-BCE4-BAFC1582CD2D}" srcOrd="1" destOrd="0" presId="urn:microsoft.com/office/officeart/2005/8/layout/chevron2"/>
    <dgm:cxn modelId="{7D210AFA-BDDF-40CA-8851-A4B8BC649A7C}" type="presParOf" srcId="{2858F42D-DBB4-4A76-8F5D-FEC0E8BC588F}" destId="{2187A961-A48A-43C2-8CC2-ECFAB0456349}" srcOrd="5" destOrd="0" presId="urn:microsoft.com/office/officeart/2005/8/layout/chevron2"/>
    <dgm:cxn modelId="{F2CF8B81-E59F-4BD0-8681-480228A94826}" type="presParOf" srcId="{2858F42D-DBB4-4A76-8F5D-FEC0E8BC588F}" destId="{8D44C434-0C4D-43BF-A1EB-E7EC06F90B8A}" srcOrd="6" destOrd="0" presId="urn:microsoft.com/office/officeart/2005/8/layout/chevron2"/>
    <dgm:cxn modelId="{2F0455CA-5F8E-48D7-AC22-B6F813A79A66}" type="presParOf" srcId="{8D44C434-0C4D-43BF-A1EB-E7EC06F90B8A}" destId="{1481ACCD-D474-4ED5-915B-E6BA4721FF08}" srcOrd="0" destOrd="0" presId="urn:microsoft.com/office/officeart/2005/8/layout/chevron2"/>
    <dgm:cxn modelId="{5C74085F-14EB-473E-9AFF-08204BDB3B3B}" type="presParOf" srcId="{8D44C434-0C4D-43BF-A1EB-E7EC06F90B8A}" destId="{3FB722A6-0045-45AB-8C83-2720A58D78D5}" srcOrd="1" destOrd="0" presId="urn:microsoft.com/office/officeart/2005/8/layout/chevron2"/>
    <dgm:cxn modelId="{2F27B2BB-BAFB-4D99-9133-F462A4F54C6B}" type="presParOf" srcId="{2858F42D-DBB4-4A76-8F5D-FEC0E8BC588F}" destId="{5FC909BA-F963-40C6-A9B9-D1C024DFBECC}" srcOrd="7" destOrd="0" presId="urn:microsoft.com/office/officeart/2005/8/layout/chevron2"/>
    <dgm:cxn modelId="{DAA77C0B-9B57-40D1-8444-69BDA47297B8}" type="presParOf" srcId="{2858F42D-DBB4-4A76-8F5D-FEC0E8BC588F}" destId="{50991AA7-67CA-4739-A564-95A392985D82}" srcOrd="8" destOrd="0" presId="urn:microsoft.com/office/officeart/2005/8/layout/chevron2"/>
    <dgm:cxn modelId="{63F8D4EB-150F-428D-93C2-91170D890C4E}" type="presParOf" srcId="{50991AA7-67CA-4739-A564-95A392985D82}" destId="{5EA98350-CE20-4D32-878E-65FD0AA93659}" srcOrd="0" destOrd="0" presId="urn:microsoft.com/office/officeart/2005/8/layout/chevron2"/>
    <dgm:cxn modelId="{624B3BBB-D796-4FE2-B823-06AE94649DA4}" type="presParOf" srcId="{50991AA7-67CA-4739-A564-95A392985D82}" destId="{7C6D9F15-912B-49A0-8F19-92BCF396732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7E16B0-3CD5-4194-92C6-DB041C5F953F}">
      <dsp:nvSpPr>
        <dsp:cNvPr id="0" name=""/>
        <dsp:cNvSpPr/>
      </dsp:nvSpPr>
      <dsp:spPr>
        <a:xfrm rot="10800000">
          <a:off x="1257925" y="17147"/>
          <a:ext cx="4323990" cy="647731"/>
        </a:xfrm>
        <a:prstGeom prst="homePlate">
          <a:avLst/>
        </a:prstGeom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5632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kern="1200" dirty="0" smtClean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Звоните</a:t>
          </a:r>
          <a:r>
            <a:rPr lang="ru-RU" sz="2800" b="1" kern="1200" dirty="0" smtClean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 101</a:t>
          </a:r>
          <a:endParaRPr lang="ru-RU" sz="2800" b="1" kern="1200" dirty="0">
            <a:solidFill>
              <a:sysClr val="windowText" lastClr="000000"/>
            </a:solidFill>
            <a:latin typeface="Century Gothic"/>
            <a:ea typeface="+mn-ea"/>
            <a:cs typeface="+mn-cs"/>
          </a:endParaRPr>
        </a:p>
      </dsp:txBody>
      <dsp:txXfrm rot="10800000">
        <a:off x="1419858" y="17147"/>
        <a:ext cx="4162057" cy="647731"/>
      </dsp:txXfrm>
    </dsp:sp>
    <dsp:sp modelId="{D5DC559D-E686-4692-BB3B-7C4A8CDB864C}">
      <dsp:nvSpPr>
        <dsp:cNvPr id="0" name=""/>
        <dsp:cNvSpPr/>
      </dsp:nvSpPr>
      <dsp:spPr>
        <a:xfrm>
          <a:off x="913199" y="31863"/>
          <a:ext cx="675202" cy="67519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F894206-6B32-447A-BC83-10708EB37E67}">
      <dsp:nvSpPr>
        <dsp:cNvPr id="0" name=""/>
        <dsp:cNvSpPr/>
      </dsp:nvSpPr>
      <dsp:spPr>
        <a:xfrm rot="10800000">
          <a:off x="1251058" y="871963"/>
          <a:ext cx="4323990" cy="647731"/>
        </a:xfrm>
        <a:prstGeom prst="homePlate">
          <a:avLst/>
        </a:prstGeom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5632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Попытайтесь </a:t>
          </a:r>
          <a:r>
            <a:rPr lang="ru-RU" sz="2400" b="1" kern="1200" dirty="0" smtClean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потушить </a:t>
          </a:r>
          <a:r>
            <a:rPr lang="ru-RU" sz="2400" kern="1200" dirty="0" smtClean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самостоятельно</a:t>
          </a:r>
          <a:endParaRPr lang="ru-RU" sz="2400" kern="1200" dirty="0">
            <a:solidFill>
              <a:sysClr val="windowText" lastClr="000000"/>
            </a:solidFill>
            <a:latin typeface="Century Gothic"/>
            <a:ea typeface="+mn-ea"/>
            <a:cs typeface="+mn-cs"/>
          </a:endParaRPr>
        </a:p>
      </dsp:txBody>
      <dsp:txXfrm rot="10800000">
        <a:off x="1412991" y="871963"/>
        <a:ext cx="4162057" cy="647731"/>
      </dsp:txXfrm>
    </dsp:sp>
    <dsp:sp modelId="{1A3E53AE-A7C1-42A8-936E-7A67324CBBD0}">
      <dsp:nvSpPr>
        <dsp:cNvPr id="0" name=""/>
        <dsp:cNvSpPr/>
      </dsp:nvSpPr>
      <dsp:spPr>
        <a:xfrm>
          <a:off x="927192" y="871963"/>
          <a:ext cx="647731" cy="64773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DA5C8F0-4811-4DE7-8274-B3713D6FCA86}">
      <dsp:nvSpPr>
        <dsp:cNvPr id="0" name=""/>
        <dsp:cNvSpPr/>
      </dsp:nvSpPr>
      <dsp:spPr>
        <a:xfrm rot="10800000">
          <a:off x="1251058" y="1713048"/>
          <a:ext cx="4323990" cy="647731"/>
        </a:xfrm>
        <a:prstGeom prst="homePlate">
          <a:avLst/>
        </a:prstGeom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5632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Выведите</a:t>
          </a:r>
          <a:r>
            <a:rPr lang="ru-RU" sz="2400" kern="1200" dirty="0" smtClean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 детей и пожилых людей</a:t>
          </a:r>
          <a:endParaRPr lang="ru-RU" sz="2400" kern="1200" dirty="0">
            <a:solidFill>
              <a:sysClr val="windowText" lastClr="000000"/>
            </a:solidFill>
            <a:latin typeface="Century Gothic"/>
            <a:ea typeface="+mn-ea"/>
            <a:cs typeface="+mn-cs"/>
          </a:endParaRPr>
        </a:p>
      </dsp:txBody>
      <dsp:txXfrm rot="10800000">
        <a:off x="1412991" y="1713048"/>
        <a:ext cx="4162057" cy="647731"/>
      </dsp:txXfrm>
    </dsp:sp>
    <dsp:sp modelId="{DDA3C894-293B-430F-A7D0-1F9F8059F0DF}">
      <dsp:nvSpPr>
        <dsp:cNvPr id="0" name=""/>
        <dsp:cNvSpPr/>
      </dsp:nvSpPr>
      <dsp:spPr>
        <a:xfrm>
          <a:off x="927192" y="1713048"/>
          <a:ext cx="647731" cy="647731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7CBFAF9-EEC5-4028-B502-367F79B918AC}">
      <dsp:nvSpPr>
        <dsp:cNvPr id="0" name=""/>
        <dsp:cNvSpPr/>
      </dsp:nvSpPr>
      <dsp:spPr>
        <a:xfrm rot="10800000">
          <a:off x="1251058" y="2554132"/>
          <a:ext cx="4323990" cy="647731"/>
        </a:xfrm>
        <a:prstGeom prst="homePlate">
          <a:avLst/>
        </a:prstGeom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5632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Плотно </a:t>
          </a:r>
          <a:r>
            <a:rPr lang="ru-RU" sz="2400" b="1" kern="1200" dirty="0" smtClean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закройте</a:t>
          </a:r>
          <a:r>
            <a:rPr lang="ru-RU" sz="2400" kern="1200" dirty="0" smtClean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 окна и двери</a:t>
          </a:r>
          <a:endParaRPr lang="ru-RU" sz="2400" kern="1200" dirty="0">
            <a:solidFill>
              <a:sysClr val="windowText" lastClr="000000"/>
            </a:solidFill>
            <a:latin typeface="Century Gothic"/>
            <a:ea typeface="+mn-ea"/>
            <a:cs typeface="+mn-cs"/>
          </a:endParaRPr>
        </a:p>
      </dsp:txBody>
      <dsp:txXfrm rot="10800000">
        <a:off x="1412991" y="2554132"/>
        <a:ext cx="4162057" cy="647731"/>
      </dsp:txXfrm>
    </dsp:sp>
    <dsp:sp modelId="{B66241B3-633E-44E4-8947-BD84D465DFEA}">
      <dsp:nvSpPr>
        <dsp:cNvPr id="0" name=""/>
        <dsp:cNvSpPr/>
      </dsp:nvSpPr>
      <dsp:spPr>
        <a:xfrm>
          <a:off x="927192" y="2554132"/>
          <a:ext cx="647731" cy="647731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A2EAF8B-FC4E-440B-847A-B51655B4BC1B}">
      <dsp:nvSpPr>
        <dsp:cNvPr id="0" name=""/>
        <dsp:cNvSpPr/>
      </dsp:nvSpPr>
      <dsp:spPr>
        <a:xfrm rot="10800000">
          <a:off x="1251058" y="3395217"/>
          <a:ext cx="4323990" cy="850750"/>
        </a:xfrm>
        <a:prstGeom prst="homePlate">
          <a:avLst/>
        </a:prstGeom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5632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Покиньте помещение </a:t>
          </a:r>
          <a:r>
            <a:rPr lang="ru-RU" sz="2400" kern="1200" dirty="0" smtClean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ползком, дышите через мокрую ткань</a:t>
          </a:r>
          <a:endParaRPr lang="ru-RU" sz="2400" kern="1200" dirty="0">
            <a:solidFill>
              <a:sysClr val="windowText" lastClr="000000"/>
            </a:solidFill>
            <a:latin typeface="Century Gothic"/>
            <a:ea typeface="+mn-ea"/>
            <a:cs typeface="+mn-cs"/>
          </a:endParaRPr>
        </a:p>
      </dsp:txBody>
      <dsp:txXfrm rot="10800000">
        <a:off x="1463745" y="3395217"/>
        <a:ext cx="4111303" cy="850750"/>
      </dsp:txXfrm>
    </dsp:sp>
    <dsp:sp modelId="{8BCD7C6B-1A17-4A9B-B007-FF41B2084D07}">
      <dsp:nvSpPr>
        <dsp:cNvPr id="0" name=""/>
        <dsp:cNvSpPr/>
      </dsp:nvSpPr>
      <dsp:spPr>
        <a:xfrm>
          <a:off x="927192" y="3496726"/>
          <a:ext cx="647731" cy="647731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95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51CBD2-3B24-41D7-A349-B7D02AA36609}">
      <dsp:nvSpPr>
        <dsp:cNvPr id="0" name=""/>
        <dsp:cNvSpPr/>
      </dsp:nvSpPr>
      <dsp:spPr>
        <a:xfrm rot="5400000">
          <a:off x="-124954" y="311752"/>
          <a:ext cx="833031" cy="583122"/>
        </a:xfrm>
        <a:prstGeom prst="chevron">
          <a:avLst/>
        </a:prstGeom>
        <a:gradFill rotWithShape="0">
          <a:gsLst>
            <a:gs pos="0">
              <a:srgbClr val="C40000">
                <a:alpha val="90000"/>
                <a:hueOff val="0"/>
                <a:satOff val="0"/>
                <a:lumOff val="0"/>
                <a:alphaOff val="0"/>
                <a:tint val="60000"/>
                <a:satMod val="160000"/>
              </a:srgbClr>
            </a:gs>
            <a:gs pos="46000">
              <a:srgbClr val="C40000">
                <a:alpha val="90000"/>
                <a:hueOff val="0"/>
                <a:satOff val="0"/>
                <a:lumOff val="0"/>
                <a:alphaOff val="0"/>
                <a:tint val="86000"/>
                <a:satMod val="160000"/>
              </a:srgbClr>
            </a:gs>
            <a:gs pos="100000">
              <a:srgbClr val="C40000">
                <a:alpha val="90000"/>
                <a:hueOff val="0"/>
                <a:satOff val="0"/>
                <a:lumOff val="0"/>
                <a:alphaOff val="0"/>
                <a:shade val="40000"/>
                <a:satMod val="160000"/>
              </a:srgb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rgbClr val="C40000"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rgbClr val="C40000">
              <a:alpha val="90000"/>
              <a:hueOff val="0"/>
              <a:satOff val="0"/>
              <a:lumOff val="0"/>
              <a:alphaOff val="0"/>
            </a:srgb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0" kern="1200" cap="none" spc="0" dirty="0" smtClean="0">
              <a:ln w="18415" cmpd="sng">
                <a:prstDash val="solid"/>
              </a:ln>
              <a:solidFill>
                <a:sysClr val="window" lastClr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/>
              <a:ea typeface="+mn-ea"/>
              <a:cs typeface="+mn-cs"/>
            </a:rPr>
            <a:t>1</a:t>
          </a:r>
          <a:endParaRPr lang="ru-RU" sz="3600" b="0" kern="1200" cap="none" spc="0" dirty="0">
            <a:ln w="18415" cmpd="sng">
              <a:prstDash val="solid"/>
            </a:ln>
            <a:solidFill>
              <a:sysClr val="window" lastClr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Century Gothic"/>
            <a:ea typeface="+mn-ea"/>
            <a:cs typeface="+mn-cs"/>
          </a:endParaRPr>
        </a:p>
      </dsp:txBody>
      <dsp:txXfrm rot="-5400000">
        <a:off x="1" y="478358"/>
        <a:ext cx="583122" cy="249909"/>
      </dsp:txXfrm>
    </dsp:sp>
    <dsp:sp modelId="{E0E865BD-6821-485F-96CC-DA96F5C30F88}">
      <dsp:nvSpPr>
        <dsp:cNvPr id="0" name=""/>
        <dsp:cNvSpPr/>
      </dsp:nvSpPr>
      <dsp:spPr>
        <a:xfrm rot="5400000">
          <a:off x="3127540" y="-2536113"/>
          <a:ext cx="903588" cy="5992425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40000"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Бороться с пламенем </a:t>
          </a:r>
          <a:r>
            <a:rPr lang="ru-RU" sz="22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развившегося пожара </a:t>
          </a:r>
          <a:r>
            <a:rPr lang="ru-RU" sz="2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самостоятельно, не вызвав пожарных</a:t>
          </a:r>
          <a:endParaRPr lang="ru-RU" sz="2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</dsp:txBody>
      <dsp:txXfrm rot="-5400000">
        <a:off x="583122" y="52415"/>
        <a:ext cx="5948315" cy="815368"/>
      </dsp:txXfrm>
    </dsp:sp>
    <dsp:sp modelId="{D47073AB-9783-4B87-A97E-CB0C2DB9CFF3}">
      <dsp:nvSpPr>
        <dsp:cNvPr id="0" name=""/>
        <dsp:cNvSpPr/>
      </dsp:nvSpPr>
      <dsp:spPr>
        <a:xfrm rot="5400000">
          <a:off x="-124954" y="1212518"/>
          <a:ext cx="833031" cy="583122"/>
        </a:xfrm>
        <a:prstGeom prst="chevron">
          <a:avLst/>
        </a:prstGeom>
        <a:gradFill rotWithShape="0">
          <a:gsLst>
            <a:gs pos="0">
              <a:srgbClr val="C40000">
                <a:alpha val="90000"/>
                <a:hueOff val="0"/>
                <a:satOff val="0"/>
                <a:lumOff val="0"/>
                <a:alphaOff val="-10000"/>
                <a:tint val="60000"/>
                <a:satMod val="160000"/>
              </a:srgbClr>
            </a:gs>
            <a:gs pos="46000">
              <a:srgbClr val="C40000">
                <a:alpha val="90000"/>
                <a:hueOff val="0"/>
                <a:satOff val="0"/>
                <a:lumOff val="0"/>
                <a:alphaOff val="-10000"/>
                <a:tint val="86000"/>
                <a:satMod val="160000"/>
              </a:srgbClr>
            </a:gs>
            <a:gs pos="100000">
              <a:srgbClr val="C40000">
                <a:alpha val="90000"/>
                <a:hueOff val="0"/>
                <a:satOff val="0"/>
                <a:lumOff val="0"/>
                <a:alphaOff val="-10000"/>
                <a:shade val="40000"/>
                <a:satMod val="160000"/>
              </a:srgb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rgbClr val="C40000">
              <a:alpha val="90000"/>
              <a:hueOff val="0"/>
              <a:satOff val="0"/>
              <a:lumOff val="0"/>
              <a:alphaOff val="-10000"/>
            </a:srgb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rgbClr val="C40000">
              <a:alpha val="90000"/>
              <a:hueOff val="0"/>
              <a:satOff val="0"/>
              <a:lumOff val="0"/>
              <a:alphaOff val="-10000"/>
            </a:srgb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0" kern="1200" cap="none" spc="0" dirty="0" smtClean="0">
              <a:ln w="18415" cmpd="sng">
                <a:prstDash val="solid"/>
              </a:ln>
              <a:solidFill>
                <a:sysClr val="window" lastClr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/>
              <a:ea typeface="+mn-ea"/>
              <a:cs typeface="+mn-cs"/>
            </a:rPr>
            <a:t>2</a:t>
          </a:r>
          <a:endParaRPr lang="ru-RU" sz="3600" kern="1200" dirty="0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</dsp:txBody>
      <dsp:txXfrm rot="-5400000">
        <a:off x="1" y="1379124"/>
        <a:ext cx="583122" cy="249909"/>
      </dsp:txXfrm>
    </dsp:sp>
    <dsp:sp modelId="{23EF4ABE-A1EE-4740-9398-413FFDD98A7E}">
      <dsp:nvSpPr>
        <dsp:cNvPr id="0" name=""/>
        <dsp:cNvSpPr/>
      </dsp:nvSpPr>
      <dsp:spPr>
        <a:xfrm rot="5400000">
          <a:off x="3244852" y="-1617873"/>
          <a:ext cx="668965" cy="5992425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40000">
              <a:alpha val="90000"/>
              <a:hueOff val="0"/>
              <a:satOff val="0"/>
              <a:lumOff val="0"/>
              <a:alphaOff val="-10000"/>
            </a:srgb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Пытаться выйти </a:t>
          </a:r>
          <a:r>
            <a:rPr lang="ru-RU" sz="2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через задымленный коридор или лестницу</a:t>
          </a:r>
          <a:endParaRPr lang="ru-RU" sz="2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</dsp:txBody>
      <dsp:txXfrm rot="-5400000">
        <a:off x="583122" y="1076513"/>
        <a:ext cx="5959769" cy="603653"/>
      </dsp:txXfrm>
    </dsp:sp>
    <dsp:sp modelId="{564C99C1-4A44-43CB-BA58-F0E0F549B4B7}">
      <dsp:nvSpPr>
        <dsp:cNvPr id="0" name=""/>
        <dsp:cNvSpPr/>
      </dsp:nvSpPr>
      <dsp:spPr>
        <a:xfrm rot="5400000">
          <a:off x="-124954" y="1938408"/>
          <a:ext cx="833031" cy="583122"/>
        </a:xfrm>
        <a:prstGeom prst="chevron">
          <a:avLst/>
        </a:prstGeom>
        <a:gradFill rotWithShape="0">
          <a:gsLst>
            <a:gs pos="0">
              <a:srgbClr val="C40000">
                <a:alpha val="90000"/>
                <a:hueOff val="0"/>
                <a:satOff val="0"/>
                <a:lumOff val="0"/>
                <a:alphaOff val="-20000"/>
                <a:tint val="60000"/>
                <a:satMod val="160000"/>
              </a:srgbClr>
            </a:gs>
            <a:gs pos="46000">
              <a:srgbClr val="C40000">
                <a:alpha val="90000"/>
                <a:hueOff val="0"/>
                <a:satOff val="0"/>
                <a:lumOff val="0"/>
                <a:alphaOff val="-20000"/>
                <a:tint val="86000"/>
                <a:satMod val="160000"/>
              </a:srgbClr>
            </a:gs>
            <a:gs pos="100000">
              <a:srgbClr val="C40000">
                <a:alpha val="90000"/>
                <a:hueOff val="0"/>
                <a:satOff val="0"/>
                <a:lumOff val="0"/>
                <a:alphaOff val="-20000"/>
                <a:shade val="40000"/>
                <a:satMod val="160000"/>
              </a:srgb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rgbClr val="C40000">
              <a:alpha val="90000"/>
              <a:hueOff val="0"/>
              <a:satOff val="0"/>
              <a:lumOff val="0"/>
              <a:alphaOff val="-20000"/>
            </a:srgb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rgbClr val="C40000">
              <a:alpha val="90000"/>
              <a:hueOff val="0"/>
              <a:satOff val="0"/>
              <a:lumOff val="0"/>
              <a:alphaOff val="-20000"/>
            </a:srgb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0" kern="1200" cap="none" spc="0" dirty="0" smtClean="0">
              <a:ln w="18415" cmpd="sng">
                <a:prstDash val="solid"/>
              </a:ln>
              <a:solidFill>
                <a:sysClr val="window" lastClr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/>
              <a:ea typeface="+mn-ea"/>
              <a:cs typeface="+mn-cs"/>
            </a:rPr>
            <a:t>3</a:t>
          </a:r>
          <a:endParaRPr lang="ru-RU" sz="3600" kern="1200" dirty="0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</dsp:txBody>
      <dsp:txXfrm rot="-5400000">
        <a:off x="1" y="2105014"/>
        <a:ext cx="583122" cy="249909"/>
      </dsp:txXfrm>
    </dsp:sp>
    <dsp:sp modelId="{A352862B-C4F5-40E3-BCE4-BAFC1582CD2D}">
      <dsp:nvSpPr>
        <dsp:cNvPr id="0" name=""/>
        <dsp:cNvSpPr/>
      </dsp:nvSpPr>
      <dsp:spPr>
        <a:xfrm rot="5400000">
          <a:off x="3247224" y="-820266"/>
          <a:ext cx="664221" cy="5992425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40000">
              <a:alpha val="90000"/>
              <a:hueOff val="0"/>
              <a:satOff val="0"/>
              <a:lumOff val="0"/>
              <a:alphaOff val="-20000"/>
            </a:srgb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Опускаться по </a:t>
          </a:r>
          <a:r>
            <a:rPr lang="ru-RU" sz="2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водосточным трубам </a:t>
          </a:r>
          <a:r>
            <a:rPr lang="ru-RU" sz="2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и стоякам, прыгать из </a:t>
          </a:r>
          <a:r>
            <a:rPr lang="ru-RU" sz="2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окна</a:t>
          </a:r>
          <a:endParaRPr lang="ru-RU" sz="24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</dsp:txBody>
      <dsp:txXfrm rot="-5400000">
        <a:off x="583123" y="1876260"/>
        <a:ext cx="5960000" cy="599371"/>
      </dsp:txXfrm>
    </dsp:sp>
    <dsp:sp modelId="{1481ACCD-D474-4ED5-915B-E6BA4721FF08}">
      <dsp:nvSpPr>
        <dsp:cNvPr id="0" name=""/>
        <dsp:cNvSpPr/>
      </dsp:nvSpPr>
      <dsp:spPr>
        <a:xfrm rot="5400000">
          <a:off x="-124954" y="2629796"/>
          <a:ext cx="833031" cy="583122"/>
        </a:xfrm>
        <a:prstGeom prst="chevron">
          <a:avLst/>
        </a:prstGeom>
        <a:gradFill rotWithShape="0">
          <a:gsLst>
            <a:gs pos="0">
              <a:srgbClr val="C40000">
                <a:alpha val="90000"/>
                <a:hueOff val="0"/>
                <a:satOff val="0"/>
                <a:lumOff val="0"/>
                <a:alphaOff val="-30000"/>
                <a:tint val="60000"/>
                <a:satMod val="160000"/>
              </a:srgbClr>
            </a:gs>
            <a:gs pos="46000">
              <a:srgbClr val="C40000">
                <a:alpha val="90000"/>
                <a:hueOff val="0"/>
                <a:satOff val="0"/>
                <a:lumOff val="0"/>
                <a:alphaOff val="-30000"/>
                <a:tint val="86000"/>
                <a:satMod val="160000"/>
              </a:srgbClr>
            </a:gs>
            <a:gs pos="100000">
              <a:srgbClr val="C40000">
                <a:alpha val="90000"/>
                <a:hueOff val="0"/>
                <a:satOff val="0"/>
                <a:lumOff val="0"/>
                <a:alphaOff val="-30000"/>
                <a:shade val="40000"/>
                <a:satMod val="160000"/>
              </a:srgb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rgbClr val="C40000">
              <a:alpha val="90000"/>
              <a:hueOff val="0"/>
              <a:satOff val="0"/>
              <a:lumOff val="0"/>
              <a:alphaOff val="-30000"/>
            </a:srgb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rgbClr val="C40000">
              <a:alpha val="90000"/>
              <a:hueOff val="0"/>
              <a:satOff val="0"/>
              <a:lumOff val="0"/>
              <a:alphaOff val="-30000"/>
            </a:srgb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0" kern="1200" cap="none" spc="0" dirty="0" smtClean="0">
              <a:ln w="18415" cmpd="sng">
                <a:prstDash val="solid"/>
              </a:ln>
              <a:solidFill>
                <a:sysClr val="window" lastClr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/>
              <a:ea typeface="+mn-ea"/>
              <a:cs typeface="+mn-cs"/>
            </a:rPr>
            <a:t>4</a:t>
          </a:r>
          <a:endParaRPr lang="ru-RU" sz="4000" kern="1200" dirty="0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</dsp:txBody>
      <dsp:txXfrm rot="-5400000">
        <a:off x="1" y="2796402"/>
        <a:ext cx="583122" cy="249909"/>
      </dsp:txXfrm>
    </dsp:sp>
    <dsp:sp modelId="{3FB722A6-0045-45AB-8C83-2720A58D78D5}">
      <dsp:nvSpPr>
        <dsp:cNvPr id="0" name=""/>
        <dsp:cNvSpPr/>
      </dsp:nvSpPr>
      <dsp:spPr>
        <a:xfrm rot="5400000">
          <a:off x="3308599" y="-50252"/>
          <a:ext cx="541470" cy="5992425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40000">
              <a:alpha val="90000"/>
              <a:hueOff val="0"/>
              <a:satOff val="0"/>
              <a:lumOff val="0"/>
              <a:alphaOff val="-30000"/>
            </a:srgb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Открывать окна</a:t>
          </a:r>
          <a:endParaRPr lang="ru-RU" sz="24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</dsp:txBody>
      <dsp:txXfrm rot="-5400000">
        <a:off x="583122" y="2701657"/>
        <a:ext cx="5965993" cy="488606"/>
      </dsp:txXfrm>
    </dsp:sp>
    <dsp:sp modelId="{5EA98350-CE20-4D32-878E-65FD0AA93659}">
      <dsp:nvSpPr>
        <dsp:cNvPr id="0" name=""/>
        <dsp:cNvSpPr/>
      </dsp:nvSpPr>
      <dsp:spPr>
        <a:xfrm rot="5400000">
          <a:off x="-124954" y="3338644"/>
          <a:ext cx="833031" cy="583122"/>
        </a:xfrm>
        <a:prstGeom prst="chevron">
          <a:avLst/>
        </a:prstGeom>
        <a:gradFill rotWithShape="0">
          <a:gsLst>
            <a:gs pos="0">
              <a:srgbClr val="C40000">
                <a:alpha val="90000"/>
                <a:hueOff val="0"/>
                <a:satOff val="0"/>
                <a:lumOff val="0"/>
                <a:alphaOff val="-40000"/>
                <a:tint val="60000"/>
                <a:satMod val="160000"/>
              </a:srgbClr>
            </a:gs>
            <a:gs pos="46000">
              <a:srgbClr val="C40000">
                <a:alpha val="90000"/>
                <a:hueOff val="0"/>
                <a:satOff val="0"/>
                <a:lumOff val="0"/>
                <a:alphaOff val="-40000"/>
                <a:tint val="86000"/>
                <a:satMod val="160000"/>
              </a:srgbClr>
            </a:gs>
            <a:gs pos="100000">
              <a:srgbClr val="C40000">
                <a:alpha val="90000"/>
                <a:hueOff val="0"/>
                <a:satOff val="0"/>
                <a:lumOff val="0"/>
                <a:alphaOff val="-40000"/>
                <a:shade val="40000"/>
                <a:satMod val="160000"/>
              </a:srgb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rgbClr val="C40000">
              <a:alpha val="90000"/>
              <a:hueOff val="0"/>
              <a:satOff val="0"/>
              <a:lumOff val="0"/>
              <a:alphaOff val="-40000"/>
            </a:srgb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rgbClr val="C40000">
              <a:alpha val="90000"/>
              <a:hueOff val="0"/>
              <a:satOff val="0"/>
              <a:lumOff val="0"/>
              <a:alphaOff val="-40000"/>
            </a:srgb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0" kern="1200" cap="none" spc="0" dirty="0" smtClean="0">
              <a:ln w="18415" cmpd="sng">
                <a:prstDash val="solid"/>
              </a:ln>
              <a:solidFill>
                <a:sysClr val="window" lastClr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/>
              <a:ea typeface="+mn-ea"/>
              <a:cs typeface="+mn-cs"/>
            </a:rPr>
            <a:t>5</a:t>
          </a:r>
          <a:endParaRPr lang="ru-RU" sz="4000" kern="1200" dirty="0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</dsp:txBody>
      <dsp:txXfrm rot="-5400000">
        <a:off x="1" y="3505250"/>
        <a:ext cx="583122" cy="249909"/>
      </dsp:txXfrm>
    </dsp:sp>
    <dsp:sp modelId="{7C6D9F15-912B-49A0-8F19-92BCF396732C}">
      <dsp:nvSpPr>
        <dsp:cNvPr id="0" name=""/>
        <dsp:cNvSpPr/>
      </dsp:nvSpPr>
      <dsp:spPr>
        <a:xfrm rot="5400000">
          <a:off x="3308599" y="658386"/>
          <a:ext cx="541470" cy="5992425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40000">
              <a:alpha val="90000"/>
              <a:hueOff val="0"/>
              <a:satOff val="0"/>
              <a:lumOff val="0"/>
              <a:alphaOff val="-40000"/>
            </a:srgb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100" b="1" u="sng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ПАНИКОВАТЬ</a:t>
          </a:r>
          <a:endParaRPr lang="ru-RU" sz="3100" b="1" u="sng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</dsp:txBody>
      <dsp:txXfrm rot="-5400000">
        <a:off x="583122" y="3410295"/>
        <a:ext cx="5965993" cy="4886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6255" cy="3381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87733" y="0"/>
            <a:ext cx="4276254" cy="3381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D9615-EE3F-426E-AA7D-35EC3BA6A2DB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397620"/>
            <a:ext cx="4276255" cy="33814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87733" y="6397620"/>
            <a:ext cx="4276254" cy="33814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C9C5D2-89C1-4A07-98EE-B638475A1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5245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4871" cy="337215"/>
          </a:xfrm>
          <a:prstGeom prst="rect">
            <a:avLst/>
          </a:prstGeom>
        </p:spPr>
        <p:txBody>
          <a:bodyPr vert="horz" lIns="91354" tIns="45677" rIns="91354" bIns="45677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89167" y="0"/>
            <a:ext cx="4274871" cy="337215"/>
          </a:xfrm>
          <a:prstGeom prst="rect">
            <a:avLst/>
          </a:prstGeom>
        </p:spPr>
        <p:txBody>
          <a:bodyPr vert="horz" lIns="91354" tIns="45677" rIns="91354" bIns="45677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2F9FF23D-96F6-4494-A972-486DF62D77AA}" type="datetimeFigureOut">
              <a:rPr lang="ru-RU"/>
              <a:pPr>
                <a:defRPr/>
              </a:pPr>
              <a:t>16.01.2024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48025" y="504825"/>
            <a:ext cx="3370263" cy="2527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54" tIns="45677" rIns="91354" bIns="45677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6859" y="3199274"/>
            <a:ext cx="7892596" cy="3031734"/>
          </a:xfrm>
          <a:prstGeom prst="rect">
            <a:avLst/>
          </a:prstGeom>
        </p:spPr>
        <p:txBody>
          <a:bodyPr vert="horz" lIns="91354" tIns="45677" rIns="91354" bIns="45677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397481"/>
            <a:ext cx="4274871" cy="337215"/>
          </a:xfrm>
          <a:prstGeom prst="rect">
            <a:avLst/>
          </a:prstGeom>
        </p:spPr>
        <p:txBody>
          <a:bodyPr vert="horz" lIns="91354" tIns="45677" rIns="91354" bIns="45677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89167" y="6397481"/>
            <a:ext cx="4274871" cy="337215"/>
          </a:xfrm>
          <a:prstGeom prst="rect">
            <a:avLst/>
          </a:prstGeom>
        </p:spPr>
        <p:txBody>
          <a:bodyPr vert="horz" wrap="square" lIns="91354" tIns="45677" rIns="91354" bIns="4567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B2DC1AE-10D2-4CCA-AAC1-6F57CED5EE2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928852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40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12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84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6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265" algn="l" defTabSz="9141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23" algn="l" defTabSz="9141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375" algn="l" defTabSz="9141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430" algn="l" defTabSz="9141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9428" indent="-28054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22197" indent="-22443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71076" indent="-22443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19955" indent="-22443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68834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17713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66592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15471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ACF9022-43B0-4CA2-A298-477B5B5E2D26}" type="slidenum">
              <a:rPr lang="ru-RU" altLang="ru-RU"/>
              <a:pPr/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18700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9428" indent="-28054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22197" indent="-22443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71076" indent="-22443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19955" indent="-22443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68834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17713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66592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15471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3567E6F-AA14-47FC-BDF3-36FEF09EEF18}" type="slidenum">
              <a:rPr lang="ru-RU" altLang="ru-RU"/>
              <a:pPr/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75826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9428" indent="-28054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22197" indent="-22443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71076" indent="-22443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19955" indent="-22443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68834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17713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66592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15471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587514E-AA46-4390-A84C-17CA2870C33A}" type="slidenum">
              <a:rPr lang="ru-RU" altLang="ru-RU"/>
              <a:pPr/>
              <a:t>17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0666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9428" indent="-28054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22197" indent="-22443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71076" indent="-22443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19955" indent="-22443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68834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17713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66592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15471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587514E-AA46-4390-A84C-17CA2870C33A}" type="slidenum">
              <a:rPr lang="ru-RU" altLang="ru-RU"/>
              <a:pPr/>
              <a:t>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44783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7700" y="1447805"/>
            <a:ext cx="7848600" cy="1293813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048005"/>
            <a:ext cx="8077200" cy="635000"/>
          </a:xfrm>
        </p:spPr>
        <p:txBody>
          <a:bodyPr/>
          <a:lstStyle>
            <a:lvl1pPr marL="0" indent="0" algn="ctr">
              <a:buFontTx/>
              <a:buNone/>
              <a:defRPr sz="36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latin typeface="+mn-lt"/>
              </a:defRPr>
            </a:lvl1pPr>
          </a:lstStyle>
          <a:p>
            <a:pPr>
              <a:defRPr/>
            </a:pPr>
            <a:fld id="{2B7DD07C-D24C-4678-92B0-7C192122E45E}" type="datetime1">
              <a:rPr lang="ru-RU"/>
              <a:pPr>
                <a:defRPr/>
              </a:pPr>
              <a:t>16.01.2024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latin typeface="Trebuchet MS" panose="020B0603020202020204" pitchFamily="34" charset="0"/>
              </a:defRPr>
            </a:lvl1pPr>
          </a:lstStyle>
          <a:p>
            <a:fld id="{85DFA9E0-AFC7-434F-A4B0-6BE3C944792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9386462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957-1576-4AD1-8959-53224D9CAD0F}" type="datetime1">
              <a:rPr lang="ru-RU"/>
              <a:pPr>
                <a:defRPr/>
              </a:pPr>
              <a:t>16.01.2024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138B68-4A36-4CDC-962C-AA3DE834BD0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4663002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85805"/>
            <a:ext cx="20193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20" y="685805"/>
            <a:ext cx="5907087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074EB-637D-435E-ADCD-67E96EE3C9F2}" type="datetime1">
              <a:rPr lang="ru-RU"/>
              <a:pPr>
                <a:defRPr/>
              </a:pPr>
              <a:t>16.01.2024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0057AB-1BD3-4A6F-8AE0-ED55B3A9149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2458320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8" y="685800"/>
            <a:ext cx="80787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905000"/>
            <a:ext cx="3962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0419" y="1905003"/>
            <a:ext cx="3963987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0419" y="4229103"/>
            <a:ext cx="3963987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058FB-94BD-453D-8CBF-957950AD15F5}" type="datetime1">
              <a:rPr lang="ru-RU"/>
              <a:pPr>
                <a:defRPr/>
              </a:pPr>
              <a:t>16.01.2024</a:t>
            </a:fld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FC2F9C-9556-40DA-8DEE-A064F1C24B3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733941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8" y="685800"/>
            <a:ext cx="80787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5618" y="1905000"/>
            <a:ext cx="8078787" cy="4495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52A4B-21E7-4740-AECF-367FCA6A8549}" type="datetime1">
              <a:rPr lang="ru-RU"/>
              <a:pPr>
                <a:defRPr/>
              </a:pPr>
              <a:t>16.01.2024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5F607-86A6-45B4-81F4-57878AB1816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164130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5618" y="685805"/>
            <a:ext cx="8078787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F8ED5-2933-4930-93FD-2F9144EA9814}" type="datetime1">
              <a:rPr lang="ru-RU"/>
              <a:pPr>
                <a:defRPr/>
              </a:pPr>
              <a:t>16.01.2024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B4096E-FB36-4D31-90A7-F1ECB0DC265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3190841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8" y="685800"/>
            <a:ext cx="80787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5618" y="1905000"/>
            <a:ext cx="8078787" cy="4495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82143-DE58-446C-B37C-F7D8C96B39D4}" type="datetime1">
              <a:rPr lang="ru-RU"/>
              <a:pPr>
                <a:defRPr/>
              </a:pPr>
              <a:t>16.01.2024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650BD6-73B9-44DB-908F-C654ECD83C3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1001015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04354-EAEE-4A11-A1E5-A1CEDB9381C5}" type="datetime1">
              <a:rPr lang="ru-RU"/>
              <a:pPr>
                <a:defRPr/>
              </a:pPr>
              <a:t>16.01.2024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0B85FE-68AB-4517-ADFA-9D4839610F7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377115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54" indent="0">
              <a:buNone/>
              <a:defRPr sz="1800"/>
            </a:lvl2pPr>
            <a:lvl3pPr marL="914110" indent="0">
              <a:buNone/>
              <a:defRPr sz="1600"/>
            </a:lvl3pPr>
            <a:lvl4pPr marL="1371162" indent="0">
              <a:buNone/>
              <a:defRPr sz="1400"/>
            </a:lvl4pPr>
            <a:lvl5pPr marL="1828215" indent="0">
              <a:buNone/>
              <a:defRPr sz="1400"/>
            </a:lvl5pPr>
            <a:lvl6pPr marL="2285265" indent="0">
              <a:buNone/>
              <a:defRPr sz="1400"/>
            </a:lvl6pPr>
            <a:lvl7pPr marL="2742323" indent="0">
              <a:buNone/>
              <a:defRPr sz="1400"/>
            </a:lvl7pPr>
            <a:lvl8pPr marL="3199375" indent="0">
              <a:buNone/>
              <a:defRPr sz="1400"/>
            </a:lvl8pPr>
            <a:lvl9pPr marL="365643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B969A-3FF4-4943-A964-6652DDD9FAE3}" type="datetime1">
              <a:rPr lang="ru-RU"/>
              <a:pPr>
                <a:defRPr/>
              </a:pPr>
              <a:t>16.01.2024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885B1D-FE1F-4F81-82FA-D214B9AC299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507485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905000"/>
            <a:ext cx="39624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0419" y="1905000"/>
            <a:ext cx="3963987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DC51B-060B-4B2A-B9FE-26DDD8103FE5}" type="datetime1">
              <a:rPr lang="ru-RU"/>
              <a:pPr>
                <a:defRPr/>
              </a:pPr>
              <a:t>16.01.2024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096AF3-682A-48A8-BF73-E852EDA5C80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7385595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8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4" indent="0">
              <a:buNone/>
              <a:defRPr sz="2000" b="1"/>
            </a:lvl2pPr>
            <a:lvl3pPr marL="914110" indent="0">
              <a:buNone/>
              <a:defRPr sz="1800" b="1"/>
            </a:lvl3pPr>
            <a:lvl4pPr marL="1371162" indent="0">
              <a:buNone/>
              <a:defRPr sz="1600" b="1"/>
            </a:lvl4pPr>
            <a:lvl5pPr marL="1828215" indent="0">
              <a:buNone/>
              <a:defRPr sz="1600" b="1"/>
            </a:lvl5pPr>
            <a:lvl6pPr marL="2285265" indent="0">
              <a:buNone/>
              <a:defRPr sz="1600" b="1"/>
            </a:lvl6pPr>
            <a:lvl7pPr marL="2742323" indent="0">
              <a:buNone/>
              <a:defRPr sz="1600" b="1"/>
            </a:lvl7pPr>
            <a:lvl8pPr marL="3199375" indent="0">
              <a:buNone/>
              <a:defRPr sz="1600" b="1"/>
            </a:lvl8pPr>
            <a:lvl9pPr marL="365643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8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1" y="1535118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4" indent="0">
              <a:buNone/>
              <a:defRPr sz="2000" b="1"/>
            </a:lvl2pPr>
            <a:lvl3pPr marL="914110" indent="0">
              <a:buNone/>
              <a:defRPr sz="1800" b="1"/>
            </a:lvl3pPr>
            <a:lvl4pPr marL="1371162" indent="0">
              <a:buNone/>
              <a:defRPr sz="1600" b="1"/>
            </a:lvl4pPr>
            <a:lvl5pPr marL="1828215" indent="0">
              <a:buNone/>
              <a:defRPr sz="1600" b="1"/>
            </a:lvl5pPr>
            <a:lvl6pPr marL="2285265" indent="0">
              <a:buNone/>
              <a:defRPr sz="1600" b="1"/>
            </a:lvl6pPr>
            <a:lvl7pPr marL="2742323" indent="0">
              <a:buNone/>
              <a:defRPr sz="1600" b="1"/>
            </a:lvl7pPr>
            <a:lvl8pPr marL="3199375" indent="0">
              <a:buNone/>
              <a:defRPr sz="1600" b="1"/>
            </a:lvl8pPr>
            <a:lvl9pPr marL="365643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1" y="217488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5FD03-061B-4891-A01F-D608B75CFD34}" type="datetime1">
              <a:rPr lang="ru-RU"/>
              <a:pPr>
                <a:defRPr/>
              </a:pPr>
              <a:t>16.01.2024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B93B38-7DB2-48CB-B2C3-B938201EC7B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819432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DAD01-2294-4539-A302-71D7F8ABEB07}" type="datetime1">
              <a:rPr lang="ru-RU"/>
              <a:pPr>
                <a:defRPr/>
              </a:pPr>
              <a:t>16.01.2024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201200-0A5E-4BF1-A89F-5CB9A6401FD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8970995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83729-219B-43C0-B340-C8429E0DECC1}" type="datetime1">
              <a:rPr lang="ru-RU"/>
              <a:pPr>
                <a:defRPr/>
              </a:pPr>
              <a:t>16.01.2024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52B5C1-29A2-4EFD-8A65-9EADEC83F1D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1881181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73054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9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435109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54" indent="0">
              <a:buNone/>
              <a:defRPr sz="1200"/>
            </a:lvl2pPr>
            <a:lvl3pPr marL="914110" indent="0">
              <a:buNone/>
              <a:defRPr sz="1000"/>
            </a:lvl3pPr>
            <a:lvl4pPr marL="1371162" indent="0">
              <a:buNone/>
              <a:defRPr sz="900"/>
            </a:lvl4pPr>
            <a:lvl5pPr marL="1828215" indent="0">
              <a:buNone/>
              <a:defRPr sz="900"/>
            </a:lvl5pPr>
            <a:lvl6pPr marL="2285265" indent="0">
              <a:buNone/>
              <a:defRPr sz="900"/>
            </a:lvl6pPr>
            <a:lvl7pPr marL="2742323" indent="0">
              <a:buNone/>
              <a:defRPr sz="900"/>
            </a:lvl7pPr>
            <a:lvl8pPr marL="3199375" indent="0">
              <a:buNone/>
              <a:defRPr sz="900"/>
            </a:lvl8pPr>
            <a:lvl9pPr marL="365643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87C73F-A764-40F6-9C2A-969FDBA2B9C9}" type="datetime1">
              <a:rPr lang="ru-RU"/>
              <a:pPr>
                <a:defRPr/>
              </a:pPr>
              <a:t>16.01.2024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4BCE6A-E7C8-4103-B851-DD82E580993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221698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8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54" indent="0">
              <a:buNone/>
              <a:defRPr sz="2800"/>
            </a:lvl2pPr>
            <a:lvl3pPr marL="914110" indent="0">
              <a:buNone/>
              <a:defRPr sz="2400"/>
            </a:lvl3pPr>
            <a:lvl4pPr marL="1371162" indent="0">
              <a:buNone/>
              <a:defRPr sz="2000"/>
            </a:lvl4pPr>
            <a:lvl5pPr marL="1828215" indent="0">
              <a:buNone/>
              <a:defRPr sz="2000"/>
            </a:lvl5pPr>
            <a:lvl6pPr marL="2285265" indent="0">
              <a:buNone/>
              <a:defRPr sz="2000"/>
            </a:lvl6pPr>
            <a:lvl7pPr marL="2742323" indent="0">
              <a:buNone/>
              <a:defRPr sz="2000"/>
            </a:lvl7pPr>
            <a:lvl8pPr marL="3199375" indent="0">
              <a:buNone/>
              <a:defRPr sz="2000"/>
            </a:lvl8pPr>
            <a:lvl9pPr marL="365643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054" indent="0">
              <a:buNone/>
              <a:defRPr sz="1200"/>
            </a:lvl2pPr>
            <a:lvl3pPr marL="914110" indent="0">
              <a:buNone/>
              <a:defRPr sz="1000"/>
            </a:lvl3pPr>
            <a:lvl4pPr marL="1371162" indent="0">
              <a:buNone/>
              <a:defRPr sz="900"/>
            </a:lvl4pPr>
            <a:lvl5pPr marL="1828215" indent="0">
              <a:buNone/>
              <a:defRPr sz="900"/>
            </a:lvl5pPr>
            <a:lvl6pPr marL="2285265" indent="0">
              <a:buNone/>
              <a:defRPr sz="900"/>
            </a:lvl6pPr>
            <a:lvl7pPr marL="2742323" indent="0">
              <a:buNone/>
              <a:defRPr sz="900"/>
            </a:lvl7pPr>
            <a:lvl8pPr marL="3199375" indent="0">
              <a:buNone/>
              <a:defRPr sz="900"/>
            </a:lvl8pPr>
            <a:lvl9pPr marL="365643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26847-0BA1-4170-A6A4-CC6289BF08D4}" type="datetime1">
              <a:rPr lang="ru-RU"/>
              <a:pPr>
                <a:defRPr/>
              </a:pPr>
              <a:t>16.01.2024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B133D5-FD66-4360-818A-2BE868E9F75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807603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905000"/>
            <a:ext cx="8078787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34" tIns="45667" rIns="91334" bIns="456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Текст второго уровня</a:t>
            </a:r>
          </a:p>
          <a:p>
            <a:pPr lvl="2"/>
            <a:r>
              <a:rPr lang="ru-RU" altLang="ru-RU" smtClean="0"/>
              <a:t>Текст третьего уровня</a:t>
            </a:r>
          </a:p>
          <a:p>
            <a:pPr lvl="3"/>
            <a:r>
              <a:rPr lang="ru-RU" altLang="ru-RU" smtClean="0"/>
              <a:t> Текст четвертого уровня</a:t>
            </a:r>
          </a:p>
          <a:p>
            <a:pPr lvl="4"/>
            <a:r>
              <a:rPr lang="ru-RU" altLang="ru-RU" smtClean="0"/>
              <a:t>Текст пятого уровня</a:t>
            </a:r>
          </a:p>
          <a:p>
            <a:pPr lvl="1"/>
            <a:endParaRPr lang="ru-RU" altLang="ru-RU" smtClean="0"/>
          </a:p>
          <a:p>
            <a:pPr lvl="2"/>
            <a:endParaRPr lang="ru-RU" altLang="ru-RU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685800"/>
            <a:ext cx="807878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34" tIns="45667" rIns="91334" bIns="4566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4" tIns="45667" rIns="91334" bIns="45667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100" b="1">
                <a:latin typeface="Arial" charset="0"/>
              </a:defRPr>
            </a:lvl1pPr>
          </a:lstStyle>
          <a:p>
            <a:pPr>
              <a:defRPr/>
            </a:pPr>
            <a:fld id="{94C66BA8-13FE-49EE-A0F6-93B961760104}" type="datetime1">
              <a:rPr lang="ru-RU"/>
              <a:pPr>
                <a:defRPr/>
              </a:pPr>
              <a:t>16.01.2024</a:t>
            </a:fld>
            <a:endParaRPr lang="ru-RU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294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4" tIns="45667" rIns="91334" bIns="45667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 b="1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4" tIns="45667" rIns="91334" bIns="4566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 b="1"/>
            </a:lvl1pPr>
          </a:lstStyle>
          <a:p>
            <a:fld id="{9CB635AF-C651-4273-B038-209CA924972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42" r:id="rId1"/>
    <p:sldLayoutId id="2147486828" r:id="rId2"/>
    <p:sldLayoutId id="2147486829" r:id="rId3"/>
    <p:sldLayoutId id="2147486830" r:id="rId4"/>
    <p:sldLayoutId id="2147486831" r:id="rId5"/>
    <p:sldLayoutId id="2147486832" r:id="rId6"/>
    <p:sldLayoutId id="2147486833" r:id="rId7"/>
    <p:sldLayoutId id="2147486834" r:id="rId8"/>
    <p:sldLayoutId id="2147486835" r:id="rId9"/>
    <p:sldLayoutId id="2147486836" r:id="rId10"/>
    <p:sldLayoutId id="2147486837" r:id="rId11"/>
    <p:sldLayoutId id="2147486838" r:id="rId12"/>
    <p:sldLayoutId id="2147486839" r:id="rId13"/>
    <p:sldLayoutId id="2147486840" r:id="rId14"/>
    <p:sldLayoutId id="2147486841" r:id="rId15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Arial" charset="0"/>
        </a:defRPr>
      </a:lvl5pPr>
      <a:lvl6pPr marL="457054" algn="l" rtl="0" fontAlgn="base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6pPr>
      <a:lvl7pPr marL="914110" algn="l" rtl="0" fontAlgn="base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7pPr>
      <a:lvl8pPr marL="1371162" algn="l" rtl="0" fontAlgn="base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8pPr>
      <a:lvl9pPr marL="1828215" algn="l" rtl="0" fontAlgn="base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9pPr>
    </p:titleStyle>
    <p:bodyStyle>
      <a:lvl1pPr marL="341313" indent="-341313" algn="l" rtl="0" eaLnBrk="0" fontAlgn="base" hangingPunct="0">
        <a:lnSpc>
          <a:spcPct val="125000"/>
        </a:lnSpc>
        <a:spcBef>
          <a:spcPct val="20000"/>
        </a:spcBef>
        <a:spcAft>
          <a:spcPct val="0"/>
        </a:spcAft>
        <a:buClr>
          <a:schemeClr val="bg2"/>
        </a:buClr>
        <a:buChar char="•"/>
        <a:defRPr sz="3200">
          <a:solidFill>
            <a:srgbClr val="284C6A"/>
          </a:solidFill>
          <a:latin typeface="+mn-lt"/>
          <a:ea typeface="+mn-ea"/>
          <a:cs typeface="+mn-cs"/>
        </a:defRPr>
      </a:lvl1pPr>
      <a:lvl2pPr marL="739775" indent="-282575" algn="l" rtl="0" eaLnBrk="0" fontAlgn="base" hangingPunct="0">
        <a:spcBef>
          <a:spcPct val="20000"/>
        </a:spcBef>
        <a:spcAft>
          <a:spcPct val="0"/>
        </a:spcAft>
        <a:buFont typeface="Trebuchet MS" panose="020B0603020202020204" pitchFamily="34" charset="0"/>
        <a:buChar char="−"/>
        <a:defRPr sz="2800">
          <a:solidFill>
            <a:schemeClr val="tx1"/>
          </a:solidFill>
          <a:latin typeface="+mn-lt"/>
        </a:defRPr>
      </a:lvl2pPr>
      <a:lvl3pPr marL="11398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</a:defRPr>
      </a:lvl3pPr>
      <a:lvl4pPr marL="1597025" indent="-225425" algn="l" rtl="0" eaLnBrk="0" fontAlgn="base" hangingPunct="0">
        <a:spcBef>
          <a:spcPct val="20000"/>
        </a:spcBef>
        <a:spcAft>
          <a:spcPct val="0"/>
        </a:spcAft>
        <a:buFont typeface="Trebuchet MS" panose="020B0603020202020204" pitchFamily="34" charset="0"/>
        <a:buChar char="−"/>
        <a:defRPr sz="2000">
          <a:solidFill>
            <a:schemeClr val="tx1"/>
          </a:solidFill>
          <a:latin typeface="+mn-lt"/>
        </a:defRPr>
      </a:lvl4pPr>
      <a:lvl5pPr marL="20542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3795" indent="-228526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0850" indent="-228526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7902" indent="-228526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4956" indent="-228526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4" algn="l" defTabSz="914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0" algn="l" defTabSz="914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62" algn="l" defTabSz="914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15" algn="l" defTabSz="914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65" algn="l" defTabSz="914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23" algn="l" defTabSz="914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75" algn="l" defTabSz="914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30" algn="l" defTabSz="914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diagramData" Target="../diagrams/data1.xml"/><Relationship Id="rId12" Type="http://schemas.openxmlformats.org/officeDocument/2006/relationships/image" Target="../media/image3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microsoft.com/office/2007/relationships/diagramDrawing" Target="../diagrams/drawing1.xml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31.png"/><Relationship Id="rId9" Type="http://schemas.openxmlformats.org/officeDocument/2006/relationships/diagramQuickStyle" Target="../diagrams/quickStyle1.xml"/><Relationship Id="rId1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image" Target="../media/image30.png"/><Relationship Id="rId7" Type="http://schemas.openxmlformats.org/officeDocument/2006/relationships/image" Target="../media/image43.png"/><Relationship Id="rId12" Type="http://schemas.microsoft.com/office/2007/relationships/diagramDrawing" Target="../diagrams/drawing2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diagramColors" Target="../diagrams/colors2.xml"/><Relationship Id="rId5" Type="http://schemas.openxmlformats.org/officeDocument/2006/relationships/image" Target="../media/image32.png"/><Relationship Id="rId10" Type="http://schemas.openxmlformats.org/officeDocument/2006/relationships/diagramQuickStyle" Target="../diagrams/quickStyle2.xml"/><Relationship Id="rId4" Type="http://schemas.openxmlformats.org/officeDocument/2006/relationships/image" Target="../media/image31.png"/><Relationship Id="rId9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44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30.png"/><Relationship Id="rId7" Type="http://schemas.openxmlformats.org/officeDocument/2006/relationships/image" Target="../media/image45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g"/><Relationship Id="rId4" Type="http://schemas.openxmlformats.org/officeDocument/2006/relationships/image" Target="../media/image4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G"/><Relationship Id="rId4" Type="http://schemas.openxmlformats.org/officeDocument/2006/relationships/image" Target="../media/image53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G"/><Relationship Id="rId5" Type="http://schemas.openxmlformats.org/officeDocument/2006/relationships/image" Target="../media/image58.JPG"/><Relationship Id="rId4" Type="http://schemas.openxmlformats.org/officeDocument/2006/relationships/image" Target="../media/image5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D:\новая сетевая\Эмблема МОУ МЧС в пнг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214313"/>
            <a:ext cx="3286125" cy="314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395287" y="3501008"/>
            <a:ext cx="8496300" cy="135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58" tIns="45680" rIns="91358" bIns="45680">
            <a:spAutoFit/>
          </a:bodyPr>
          <a:lstStyle/>
          <a:p>
            <a:pPr algn="ctr" eaLnBrk="1" hangingPunct="1">
              <a:defRPr/>
            </a:pPr>
            <a:r>
              <a:rPr lang="ru-RU" altLang="ru-RU" sz="2800" b="1" dirty="0" smtClean="0">
                <a:solidFill>
                  <a:srgbClr val="284C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Обеспечение пожарной безопасности </a:t>
            </a:r>
            <a:br>
              <a:rPr lang="ru-RU" altLang="ru-RU" sz="2800" b="1" dirty="0" smtClean="0">
                <a:solidFill>
                  <a:srgbClr val="284C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altLang="ru-RU" sz="2800" b="1" dirty="0" smtClean="0">
                <a:solidFill>
                  <a:srgbClr val="284C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в зимний отопительный период</a:t>
            </a:r>
            <a:endParaRPr lang="ru-RU" altLang="ru-RU" sz="2800" b="1" dirty="0">
              <a:solidFill>
                <a:srgbClr val="284C6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altLang="ru-RU" sz="2600" b="1" dirty="0">
              <a:solidFill>
                <a:srgbClr val="284C6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220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7F4E304-C613-485C-B59D-2D99F827E49E}" type="slidenum">
              <a:rPr lang="ru-RU" altLang="ru-RU">
                <a:latin typeface="Trebuchet MS" panose="020B0603020202020204" pitchFamily="34" charset="0"/>
              </a:rPr>
              <a:pPr/>
              <a:t>1</a:t>
            </a:fld>
            <a:endParaRPr lang="ru-RU" altLang="ru-RU">
              <a:latin typeface="Trebuchet MS" panose="020B0603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096E-FB36-4D31-90A7-F1ECB0DC265B}" type="slidenum">
              <a:rPr lang="ru-RU" altLang="ru-RU" smtClean="0"/>
              <a:pPr/>
              <a:t>10</a:t>
            </a:fld>
            <a:endParaRPr lang="ru-RU" alt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36712"/>
            <a:ext cx="7706077" cy="5304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0001232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096E-FB36-4D31-90A7-F1ECB0DC265B}" type="slidenum">
              <a:rPr lang="ru-RU" altLang="ru-RU" smtClean="0"/>
              <a:pPr/>
              <a:t>11</a:t>
            </a:fld>
            <a:endParaRPr lang="ru-RU" alt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1"/>
            <a:ext cx="4728294" cy="2951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60648"/>
            <a:ext cx="3744416" cy="2807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068082"/>
            <a:ext cx="5282952" cy="3521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864" y="3068082"/>
            <a:ext cx="2846924" cy="3521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720759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096E-FB36-4D31-90A7-F1ECB0DC265B}" type="slidenum">
              <a:rPr lang="ru-RU" altLang="ru-RU" smtClean="0"/>
              <a:pPr/>
              <a:t>12</a:t>
            </a:fld>
            <a:endParaRPr lang="ru-RU" altLang="ru-RU"/>
          </a:p>
        </p:txBody>
      </p:sp>
      <p:sp>
        <p:nvSpPr>
          <p:cNvPr id="2" name="Объект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algn="just"/>
            <a:r>
              <a:rPr lang="ru-RU" sz="2400" dirty="0"/>
              <a:t>Требования к эксплуатации теплогенерирующих аппаратов и отопительных приборов, печей изложены в «Правилах пожарной безопасности для жилых домов, строений и сооружений, расположенных на придомовой территории, садовых домиков, хозяйственных строений и сооружений, расположенных на земельном участке, предоставленным для ведения коллективного садоводства, дач, хозяйственных строений и сооружений, расположенных на земельном участке, предоставленном для дачного строительства», утвержденных постановлением Министерства по чрезвычайным ситуациям Республики Беларусь от 25.03.2020 № 13.</a:t>
            </a:r>
          </a:p>
        </p:txBody>
      </p:sp>
    </p:spTree>
    <p:extLst>
      <p:ext uri="{BB962C8B-B14F-4D97-AF65-F5344CB8AC3E}">
        <p14:creationId xmlns:p14="http://schemas.microsoft.com/office/powerpoint/2010/main" val="176429861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/>
          <a:srcRect t="699" b="50358"/>
          <a:stretch/>
        </p:blipFill>
        <p:spPr>
          <a:xfrm>
            <a:off x="1341032" y="263769"/>
            <a:ext cx="6689385" cy="551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51805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t="3247" b="5087"/>
          <a:stretch/>
        </p:blipFill>
        <p:spPr>
          <a:xfrm>
            <a:off x="849011" y="382096"/>
            <a:ext cx="7481168" cy="5143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29688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Скругленный прямоугольник 24"/>
          <p:cNvSpPr/>
          <p:nvPr/>
        </p:nvSpPr>
        <p:spPr>
          <a:xfrm>
            <a:off x="827584" y="2482906"/>
            <a:ext cx="1418332" cy="270438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27584" y="5805264"/>
            <a:ext cx="1595276" cy="197474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189644" y="4301544"/>
            <a:ext cx="1806292" cy="207576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42483" y="4573061"/>
            <a:ext cx="1680377" cy="217319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150820" y="3648885"/>
            <a:ext cx="2500598" cy="258716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99592" y="3975776"/>
            <a:ext cx="883730" cy="245312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709012" y="417840"/>
            <a:ext cx="7596554" cy="1291414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ru-RU" sz="2215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БЕЗОПАСНОСТЬ  ЭКСПЛУАТАЦИИ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ЭЛЕКТРООБОРУДОВАНИЯ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709012" y="1856232"/>
            <a:ext cx="3305908" cy="588030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anchor="ctr">
            <a:normAutofit/>
          </a:bodyPr>
          <a:lstStyle/>
          <a:p>
            <a:pPr marL="447364" defTabSz="844083" eaLnBrk="1" fontAlgn="auto" hangingPunct="1">
              <a:spcAft>
                <a:spcPts val="0"/>
              </a:spcAft>
              <a:defRPr/>
            </a:pPr>
            <a:r>
              <a:rPr lang="ru-RU" sz="2215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Запрещается</a:t>
            </a:r>
            <a:endParaRPr lang="ru-RU" sz="3877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4" name="Содержимое 2"/>
          <p:cNvSpPr>
            <a:spLocks noGrp="1"/>
          </p:cNvSpPr>
          <p:nvPr>
            <p:ph idx="1"/>
          </p:nvPr>
        </p:nvSpPr>
        <p:spPr>
          <a:xfrm>
            <a:off x="539552" y="2417081"/>
            <a:ext cx="4362654" cy="365724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85000" lnSpcReduction="10000"/>
          </a:bodyPr>
          <a:lstStyle/>
          <a:p>
            <a:r>
              <a:rPr lang="ru-RU" sz="1939" b="1" u="sng" dirty="0">
                <a:solidFill>
                  <a:schemeClr val="bg1"/>
                </a:solidFill>
              </a:rPr>
              <a:t>Перегружать</a:t>
            </a:r>
            <a:r>
              <a:rPr lang="ru-RU" sz="1939" dirty="0">
                <a:solidFill>
                  <a:sysClr val="windowText" lastClr="000000"/>
                </a:solidFill>
              </a:rPr>
              <a:t> </a:t>
            </a:r>
            <a:r>
              <a:rPr lang="ru-RU" sz="1939" dirty="0"/>
              <a:t>электрические сети, эксплуатировать провода и кабели с поврежденной изоляцией.</a:t>
            </a:r>
          </a:p>
          <a:p>
            <a:r>
              <a:rPr lang="ru-RU" sz="1939" dirty="0"/>
              <a:t>Применять в аппаратах защиты электросетей </a:t>
            </a:r>
            <a:r>
              <a:rPr lang="ru-RU" sz="1939" b="1" u="sng" dirty="0">
                <a:solidFill>
                  <a:schemeClr val="bg1"/>
                </a:solidFill>
              </a:rPr>
              <a:t>некалиброванные плавкие вставки</a:t>
            </a:r>
            <a:r>
              <a:rPr lang="ru-RU" sz="1939" dirty="0">
                <a:solidFill>
                  <a:schemeClr val="bg1"/>
                </a:solidFill>
              </a:rPr>
              <a:t> </a:t>
            </a:r>
            <a:r>
              <a:rPr lang="ru-RU" sz="1939" dirty="0"/>
              <a:t>(скрутки, проволоки, «жучки»).</a:t>
            </a:r>
          </a:p>
          <a:p>
            <a:r>
              <a:rPr lang="ru-RU" sz="1939" dirty="0"/>
              <a:t>Пользоваться </a:t>
            </a:r>
            <a:r>
              <a:rPr lang="ru-RU" sz="1939" b="1" u="sng" dirty="0">
                <a:solidFill>
                  <a:schemeClr val="bg1"/>
                </a:solidFill>
              </a:rPr>
              <a:t>самодельными и неисправными </a:t>
            </a:r>
            <a:r>
              <a:rPr lang="ru-RU" sz="1939" dirty="0"/>
              <a:t>электронагревательными приборами, оставлять включенные электроприборы без присмотра.</a:t>
            </a:r>
          </a:p>
          <a:p>
            <a:r>
              <a:rPr lang="ru-RU" sz="1939" dirty="0"/>
              <a:t>Пользоваться  электроприборами </a:t>
            </a:r>
          </a:p>
          <a:p>
            <a:pPr marL="0" indent="0">
              <a:buNone/>
            </a:pPr>
            <a:r>
              <a:rPr lang="ru-RU" sz="1939" b="1" dirty="0">
                <a:solidFill>
                  <a:sysClr val="windowText" lastClr="000000"/>
                </a:solidFill>
              </a:rPr>
              <a:t>     </a:t>
            </a:r>
            <a:r>
              <a:rPr lang="ru-RU" sz="1939" b="1" u="sng" dirty="0">
                <a:solidFill>
                  <a:schemeClr val="bg1"/>
                </a:solidFill>
              </a:rPr>
              <a:t>во время грозы</a:t>
            </a:r>
            <a:r>
              <a:rPr lang="ru-RU" sz="1939" dirty="0">
                <a:solidFill>
                  <a:schemeClr val="bg1"/>
                </a:solidFill>
              </a:rPr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6" name="Picture 3" descr="Описание: \\Post\e\ftp\common\районы\02_ ОТДЕЛЫ МОУ МЧС\Пропаганда\Недостатки по жилью\столбцы\рейд 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4" t="4753" r="10714" b="9690"/>
          <a:stretch>
            <a:fillRect/>
          </a:stretch>
        </p:blipFill>
        <p:spPr bwMode="auto">
          <a:xfrm>
            <a:off x="5229825" y="1768004"/>
            <a:ext cx="1547446" cy="12660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 descr="D:\РАБОЧАЯ\ДИАНА\09 НИП\Буклет по пожарам\147.jpg"/>
          <p:cNvPicPr>
            <a:picLocks noChangeAspect="1" noChangeArrowheads="1"/>
          </p:cNvPicPr>
          <p:nvPr/>
        </p:nvPicPr>
        <p:blipFill>
          <a:blip r:embed="rId3" cstate="print"/>
          <a:srcRect l="24508" r="5470"/>
          <a:stretch>
            <a:fillRect/>
          </a:stretch>
        </p:blipFill>
        <p:spPr bwMode="auto">
          <a:xfrm>
            <a:off x="6898796" y="1778446"/>
            <a:ext cx="1406769" cy="12556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8" name="Picture 4" descr="Описание: \\Post\e\ftp\common\районы\02_ ОТДЕЛЫ МОУ МЧС\Пропаганда\Недостатки по жилью\Копыль\IMGP028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548" y="3092847"/>
            <a:ext cx="1524000" cy="16295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" descr="Описание: \\Post\e\ftp\common\районы\02_ ОТДЕЛЫ МОУ МЧС\Пропаганда\Недостатки по жилью\Копыль\IMGP241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796" y="3103288"/>
            <a:ext cx="1424193" cy="16412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9" descr="DSC0724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1" t="23231" r="38043" b="23193"/>
          <a:stretch>
            <a:fillRect/>
          </a:stretch>
        </p:blipFill>
        <p:spPr bwMode="auto">
          <a:xfrm>
            <a:off x="5900238" y="4813709"/>
            <a:ext cx="1754066" cy="13364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31321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979" y="5703277"/>
            <a:ext cx="811329" cy="8113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1694" y="6162752"/>
            <a:ext cx="2048608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92"/>
              </a:lnSpc>
            </a:pPr>
            <a:r>
              <a:rPr lang="ru-RU" sz="1846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МЧС Беларуси</a:t>
            </a:r>
          </a:p>
          <a:p>
            <a:pPr>
              <a:lnSpc>
                <a:spcPts val="1292"/>
              </a:lnSpc>
            </a:pPr>
            <a:r>
              <a:rPr lang="ru-RU" sz="1846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помощь рядом</a:t>
            </a:r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263742" y="527518"/>
            <a:ext cx="3732334" cy="1291414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ru-RU" sz="1846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БЕЗОПАСНОСТЬ  ЭКСПЛУАТАЦИИ</a:t>
            </a:r>
            <a:br>
              <a:rPr lang="ru-RU" sz="1846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1846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ЭЛЕКТРООБОРУДОВАНИЯ</a:t>
            </a: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422031" y="1881554"/>
            <a:ext cx="3305908" cy="588030"/>
          </a:xfrm>
          <a:prstGeom prst="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anchor="ctr">
            <a:normAutofit/>
          </a:bodyPr>
          <a:lstStyle/>
          <a:p>
            <a:pPr marL="447364" defTabSz="844083" eaLnBrk="1" fontAlgn="auto" hangingPunct="1">
              <a:spcAft>
                <a:spcPts val="0"/>
              </a:spcAft>
              <a:defRPr/>
            </a:pPr>
            <a:r>
              <a:rPr lang="ru-RU" sz="2215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Рекомендации</a:t>
            </a:r>
            <a:endParaRPr lang="ru-RU" sz="3877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2" name="Picture 2" descr="D:\РАБОЧАЯ\ДИАНА\09 НИП\Буклет по пожарам\электро нов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61153" y="2564905"/>
            <a:ext cx="4587419" cy="343793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468061" y="527518"/>
            <a:ext cx="3324247" cy="509604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одержимое 2"/>
          <p:cNvSpPr>
            <a:spLocks noGrp="1"/>
          </p:cNvSpPr>
          <p:nvPr>
            <p:ph idx="1"/>
          </p:nvPr>
        </p:nvSpPr>
        <p:spPr>
          <a:xfrm>
            <a:off x="5510993" y="1018735"/>
            <a:ext cx="3238383" cy="468454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40000" lnSpcReduction="20000"/>
          </a:bodyPr>
          <a:lstStyle/>
          <a:p>
            <a:r>
              <a:rPr lang="ru-RU" sz="3323" dirty="0">
                <a:solidFill>
                  <a:schemeClr val="bg1"/>
                </a:solidFill>
                <a:latin typeface="Century Gothic" panose="020B0502020202020204" pitchFamily="34" charset="0"/>
              </a:rPr>
              <a:t>Перед использованием электроприборов внимательно изучите </a:t>
            </a:r>
            <a:r>
              <a:rPr lang="ru-RU" sz="3323" b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инструкцию</a:t>
            </a:r>
            <a:r>
              <a:rPr lang="ru-RU" sz="3323" dirty="0">
                <a:solidFill>
                  <a:schemeClr val="bg1"/>
                </a:solidFill>
                <a:latin typeface="Century Gothic" panose="020B0502020202020204" pitchFamily="34" charset="0"/>
              </a:rPr>
              <a:t> по эксплуатации.</a:t>
            </a:r>
          </a:p>
          <a:p>
            <a:endParaRPr lang="ru-RU" sz="3323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ru-RU" sz="3323" dirty="0">
                <a:solidFill>
                  <a:schemeClr val="bg1"/>
                </a:solidFill>
                <a:latin typeface="Century Gothic" panose="020B0502020202020204" pitchFamily="34" charset="0"/>
              </a:rPr>
              <a:t>Электросети должны быть оборудованы </a:t>
            </a:r>
            <a:r>
              <a:rPr lang="ru-RU" sz="3323" b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автоматическими устройствами защиты </a:t>
            </a:r>
            <a:r>
              <a:rPr lang="ru-RU" sz="3323" dirty="0">
                <a:solidFill>
                  <a:schemeClr val="bg1"/>
                </a:solidFill>
                <a:latin typeface="Century Gothic" panose="020B0502020202020204" pitchFamily="34" charset="0"/>
              </a:rPr>
              <a:t>(автоматические выключатели и предохранители).</a:t>
            </a:r>
          </a:p>
          <a:p>
            <a:endParaRPr lang="ru-RU" sz="3323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ru-RU" sz="3323" dirty="0">
                <a:solidFill>
                  <a:schemeClr val="bg1"/>
                </a:solidFill>
                <a:latin typeface="Century Gothic" panose="020B0502020202020204" pitchFamily="34" charset="0"/>
              </a:rPr>
              <a:t>Регулярно </a:t>
            </a:r>
            <a:r>
              <a:rPr lang="ru-RU" sz="3323" b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удаляйте </a:t>
            </a:r>
            <a:r>
              <a:rPr lang="ru-RU" sz="3323" dirty="0">
                <a:solidFill>
                  <a:schemeClr val="bg1"/>
                </a:solidFill>
                <a:latin typeface="Century Gothic" panose="020B0502020202020204" pitchFamily="34" charset="0"/>
              </a:rPr>
              <a:t>с задней стенки холодильника и телевизора </a:t>
            </a:r>
            <a:r>
              <a:rPr lang="ru-RU" sz="3323" b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накопившуюся пыль.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82697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AACCDAF-3D0D-4493-8AC9-34723C07FD1C}" type="slidenum">
              <a:rPr lang="ru-RU" altLang="ru-RU"/>
              <a:pPr/>
              <a:t>17</a:t>
            </a:fld>
            <a:endParaRPr lang="ru-RU" alt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88640"/>
            <a:ext cx="3977707" cy="2653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530" y="188640"/>
            <a:ext cx="3637296" cy="242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996952"/>
            <a:ext cx="5178102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20798" y="3403436"/>
            <a:ext cx="4330725" cy="2436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275751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4772373" y="3531104"/>
            <a:ext cx="3481013" cy="2874447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7" name="Овал 6"/>
          <p:cNvSpPr/>
          <p:nvPr/>
        </p:nvSpPr>
        <p:spPr>
          <a:xfrm>
            <a:off x="5298712" y="1015016"/>
            <a:ext cx="3218361" cy="3218361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90089" y="500872"/>
            <a:ext cx="7596554" cy="1291414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ru-RU" sz="2215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Более 200 пожаров</a:t>
            </a:r>
            <a:r>
              <a:rPr lang="ru-RU" sz="2215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ежегодно происходят по                    причине ДЕТСКОЙ ШАЛОСТИ С ОГНЕМ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69636" y="1967711"/>
            <a:ext cx="307651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44083"/>
            <a:r>
              <a:rPr lang="ru-RU" b="1" kern="0" dirty="0">
                <a:latin typeface="Century Gothic" panose="020B0502020202020204" pitchFamily="34" charset="0"/>
              </a:rPr>
              <a:t>В соответствии со </a:t>
            </a:r>
            <a:endParaRPr lang="ru-RU" b="1" kern="0" dirty="0" smtClean="0">
              <a:latin typeface="Century Gothic" panose="020B0502020202020204" pitchFamily="34" charset="0"/>
            </a:endParaRPr>
          </a:p>
          <a:p>
            <a:pPr algn="ctr" defTabSz="844083"/>
            <a:r>
              <a:rPr lang="ru-RU" b="1" kern="0" dirty="0" smtClean="0">
                <a:latin typeface="Century Gothic" panose="020B0502020202020204" pitchFamily="34" charset="0"/>
              </a:rPr>
              <a:t>ст.159 </a:t>
            </a:r>
            <a:r>
              <a:rPr lang="ru-RU" b="1" kern="0" dirty="0">
                <a:latin typeface="Century Gothic" panose="020B0502020202020204" pitchFamily="34" charset="0"/>
              </a:rPr>
              <a:t>УК </a:t>
            </a:r>
          </a:p>
          <a:p>
            <a:pPr algn="ctr" defTabSz="844083"/>
            <a:r>
              <a:rPr lang="ru-RU" b="1" kern="0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оставление детей </a:t>
            </a:r>
            <a:r>
              <a:rPr lang="ru-RU" kern="0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в опасности является </a:t>
            </a:r>
            <a:r>
              <a:rPr lang="ru-RU" u="sng" kern="0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уголовно</a:t>
            </a:r>
            <a:r>
              <a:rPr lang="ru-RU" kern="0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 наказуемым   деянием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56207" y="4162070"/>
            <a:ext cx="2924772" cy="179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44083"/>
            <a:r>
              <a:rPr lang="ru-RU" sz="1385" b="1" kern="0" dirty="0">
                <a:latin typeface="Century Gothic" panose="020B0502020202020204" pitchFamily="34" charset="0"/>
              </a:rPr>
              <a:t>Детская шалость с огнем </a:t>
            </a:r>
            <a:r>
              <a:rPr lang="ru-RU" sz="1385" kern="0" dirty="0">
                <a:latin typeface="Century Gothic" panose="020B0502020202020204" pitchFamily="34" charset="0"/>
              </a:rPr>
              <a:t>является одной из самых ужасных причин возникновения пожаров</a:t>
            </a:r>
            <a:r>
              <a:rPr lang="ru-RU" sz="1385" b="1" kern="0" dirty="0">
                <a:latin typeface="Century Gothic" panose="020B0502020202020204" pitchFamily="34" charset="0"/>
              </a:rPr>
              <a:t>. </a:t>
            </a:r>
            <a:r>
              <a:rPr lang="ru-RU" sz="1385" kern="0" dirty="0">
                <a:latin typeface="Century Gothic" panose="020B0502020202020204" pitchFamily="34" charset="0"/>
              </a:rPr>
              <a:t>По этой причине </a:t>
            </a:r>
            <a:r>
              <a:rPr lang="ru-RU" sz="1385" b="1" kern="0" dirty="0">
                <a:latin typeface="Century Gothic" panose="020B0502020202020204" pitchFamily="34" charset="0"/>
              </a:rPr>
              <a:t>погибает около 80% детей </a:t>
            </a:r>
            <a:r>
              <a:rPr lang="ru-RU" sz="1385" kern="0" dirty="0">
                <a:latin typeface="Century Gothic" panose="020B0502020202020204" pitchFamily="34" charset="0"/>
              </a:rPr>
              <a:t>и, как правило, в эти моменты </a:t>
            </a:r>
            <a:r>
              <a:rPr lang="ru-RU" sz="1385" b="1" kern="0" dirty="0">
                <a:latin typeface="Century Gothic" panose="020B0502020202020204" pitchFamily="34" charset="0"/>
              </a:rPr>
              <a:t>дети находятся без присмотра взрослых.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790089" y="1967711"/>
            <a:ext cx="3429024" cy="426118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anchor="ctr">
            <a:normAutofit lnSpcReduction="10000"/>
          </a:bodyPr>
          <a:lstStyle/>
          <a:p>
            <a:pPr marL="447364" defTabSz="844083">
              <a:defRPr/>
            </a:pPr>
            <a:r>
              <a:rPr lang="ru-RU" sz="2215" dirty="0">
                <a:ln w="18415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/>
              </a:rPr>
              <a:t>ЗАПРЕЩАЕТСЯ</a:t>
            </a:r>
            <a:endParaRPr lang="ru-RU" sz="3877" dirty="0">
              <a:ln w="18415" cmpd="sng">
                <a:solidFill>
                  <a:prstClr val="black"/>
                </a:solidFill>
                <a:prstDash val="solid"/>
              </a:ln>
              <a:solidFill>
                <a:prstClr val="black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82732" y="2738721"/>
            <a:ext cx="3843738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3600" indent="-354515" defTabSz="844083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C40000"/>
              </a:buClr>
              <a:buSzPct val="80000"/>
              <a:buFont typeface="Wingdings 2"/>
              <a:buChar char=""/>
              <a:defRPr/>
            </a:pPr>
            <a:r>
              <a:rPr lang="ru-RU" kern="0" dirty="0">
                <a:latin typeface="Century Gothic"/>
              </a:rPr>
              <a:t>Оставлять </a:t>
            </a:r>
            <a:r>
              <a:rPr lang="ru-RU" b="1" kern="0" dirty="0">
                <a:latin typeface="Century Gothic"/>
              </a:rPr>
              <a:t>спички и зажигалки </a:t>
            </a:r>
            <a:r>
              <a:rPr lang="ru-RU" kern="0" dirty="0">
                <a:latin typeface="Century Gothic"/>
              </a:rPr>
              <a:t>в доступных для детей местах.</a:t>
            </a:r>
          </a:p>
          <a:p>
            <a:pPr marL="413600" indent="-354515" defTabSz="844083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C40000"/>
              </a:buClr>
              <a:buSzPct val="80000"/>
              <a:defRPr/>
            </a:pPr>
            <a:endParaRPr lang="ru-RU" kern="0" dirty="0">
              <a:latin typeface="Century Gothic"/>
            </a:endParaRPr>
          </a:p>
          <a:p>
            <a:pPr marL="413600" indent="-354515" defTabSz="844083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C40000"/>
              </a:buClr>
              <a:buSzPct val="80000"/>
              <a:buFont typeface="Wingdings 2"/>
              <a:buChar char=""/>
              <a:defRPr/>
            </a:pPr>
            <a:r>
              <a:rPr lang="ru-RU" kern="0" dirty="0">
                <a:latin typeface="Century Gothic"/>
              </a:rPr>
              <a:t>Разрешать детям </a:t>
            </a:r>
            <a:r>
              <a:rPr lang="ru-RU" b="1" kern="0" dirty="0">
                <a:latin typeface="Century Gothic"/>
              </a:rPr>
              <a:t>пользоваться самостоятельно </a:t>
            </a:r>
            <a:r>
              <a:rPr lang="ru-RU" kern="0" dirty="0">
                <a:latin typeface="Century Gothic"/>
              </a:rPr>
              <a:t>газовыми и электрическими приборами.</a:t>
            </a:r>
          </a:p>
          <a:p>
            <a:pPr marL="413600" indent="-354515" defTabSz="844083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C40000"/>
              </a:buClr>
              <a:buSzPct val="80000"/>
              <a:defRPr/>
            </a:pPr>
            <a:endParaRPr lang="ru-RU" kern="0" dirty="0">
              <a:latin typeface="Century Gothic"/>
            </a:endParaRPr>
          </a:p>
          <a:p>
            <a:pPr marL="413600" indent="-354515" defTabSz="844083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C40000"/>
              </a:buClr>
              <a:buSzPct val="80000"/>
              <a:buFont typeface="Wingdings 2"/>
              <a:buChar char=""/>
              <a:defRPr/>
            </a:pPr>
            <a:r>
              <a:rPr lang="ru-RU" kern="0" dirty="0">
                <a:latin typeface="Century Gothic"/>
              </a:rPr>
              <a:t>Поручать детям </a:t>
            </a:r>
            <a:r>
              <a:rPr lang="ru-RU" b="1" kern="0" dirty="0">
                <a:latin typeface="Century Gothic"/>
              </a:rPr>
              <a:t>следить за </a:t>
            </a:r>
            <a:r>
              <a:rPr lang="ru-RU" kern="0" dirty="0">
                <a:latin typeface="Century Gothic"/>
              </a:rPr>
              <a:t>топящимися </a:t>
            </a:r>
            <a:r>
              <a:rPr lang="ru-RU" b="1" kern="0" dirty="0">
                <a:latin typeface="Century Gothic"/>
              </a:rPr>
              <a:t>печами</a:t>
            </a:r>
            <a:endParaRPr lang="ru-RU" kern="0" dirty="0"/>
          </a:p>
        </p:txBody>
      </p:sp>
    </p:spTree>
    <p:extLst>
      <p:ext uri="{BB962C8B-B14F-4D97-AF65-F5344CB8AC3E}">
        <p14:creationId xmlns:p14="http://schemas.microsoft.com/office/powerpoint/2010/main" val="33757251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22031" y="510687"/>
            <a:ext cx="7596554" cy="1137858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ru-RU" sz="4062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 шагов </a:t>
            </a:r>
            <a:br>
              <a:rPr lang="ru-RU" sz="4062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215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спасения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Picture 8" descr="D:\РАБОЧАЯ\ДИАНА\09 НИП\Буклет по пожарам\1 шаг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0302" y="608495"/>
            <a:ext cx="871904" cy="942243"/>
          </a:xfrm>
          <a:prstGeom prst="rect">
            <a:avLst/>
          </a:prstGeom>
          <a:noFill/>
        </p:spPr>
      </p:pic>
      <p:pic>
        <p:nvPicPr>
          <p:cNvPr id="8" name="Picture 9" descr="D:\РАБОЧАЯ\ДИАНА\09 НИП\Буклет по пожарам\2 шаг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2207" y="648099"/>
            <a:ext cx="871904" cy="801566"/>
          </a:xfrm>
          <a:prstGeom prst="rect">
            <a:avLst/>
          </a:prstGeom>
          <a:noFill/>
        </p:spPr>
      </p:pic>
      <p:pic>
        <p:nvPicPr>
          <p:cNvPr id="9" name="Picture 10" descr="D:\РАБОЧАЯ\ДИАНА\09 НИП\Буклет по пожарам\3 шаг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1895" y="632908"/>
            <a:ext cx="1252913" cy="831950"/>
          </a:xfrm>
          <a:prstGeom prst="rect">
            <a:avLst/>
          </a:prstGeom>
          <a:noFill/>
        </p:spPr>
      </p:pic>
      <p:pic>
        <p:nvPicPr>
          <p:cNvPr id="10" name="Picture 11" descr="D:\РАБОЧАЯ\ДИАНА\09 НИП\Буклет по пожарам\шаг 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94958" y="580347"/>
            <a:ext cx="672612" cy="939311"/>
          </a:xfrm>
          <a:prstGeom prst="rect">
            <a:avLst/>
          </a:prstGeom>
          <a:noFill/>
        </p:spPr>
      </p:pic>
      <p:pic>
        <p:nvPicPr>
          <p:cNvPr id="11" name="Picture 7" descr="D:\РАБОЧАЯ\ДИАНА\09 НИП\Буклет по пожарам\шаг 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67570" y="674059"/>
            <a:ext cx="942243" cy="895350"/>
          </a:xfrm>
          <a:prstGeom prst="rect">
            <a:avLst/>
          </a:prstGeom>
          <a:noFill/>
        </p:spPr>
      </p:pic>
      <p:graphicFrame>
        <p:nvGraphicFramePr>
          <p:cNvPr id="12" name="Схема 11"/>
          <p:cNvGraphicFramePr/>
          <p:nvPr>
            <p:extLst/>
          </p:nvPr>
        </p:nvGraphicFramePr>
        <p:xfrm>
          <a:off x="1055055" y="1714488"/>
          <a:ext cx="6502241" cy="4249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3" name="Picture 2" descr="D:\РАБОЧАЯ\ДИАНА\09 НИП\Буклет по пожарам\1 шаг.png"/>
          <p:cNvPicPr>
            <a:picLocks noChangeAspect="1" noChangeArrowheads="1"/>
          </p:cNvPicPr>
          <p:nvPr/>
        </p:nvPicPr>
        <p:blipFill>
          <a:blip r:embed="rId1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61759" y="1648545"/>
            <a:ext cx="989142" cy="106893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9" descr="D:\РАБОЧАЯ\ДИАНА\09 НИП\Буклет по пожарам\2 шаг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731264" y="2399045"/>
            <a:ext cx="871904" cy="801566"/>
          </a:xfrm>
          <a:prstGeom prst="rect">
            <a:avLst/>
          </a:prstGeom>
          <a:noFill/>
        </p:spPr>
      </p:pic>
      <p:pic>
        <p:nvPicPr>
          <p:cNvPr id="15" name="Picture 4" descr="D:\РАБОЧАЯ\ДИАНА\09 НИП\Буклет по пожарам\3 шаг.png"/>
          <p:cNvPicPr>
            <a:picLocks noChangeAspect="1" noChangeArrowheads="1"/>
          </p:cNvPicPr>
          <p:nvPr/>
        </p:nvPicPr>
        <p:blipFill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31372" y="3531783"/>
            <a:ext cx="1218190" cy="808893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5" descr="D:\РАБОЧАЯ\ДИАНА\09 НИП\Буклет по пожарам\шаг 4.png"/>
          <p:cNvPicPr>
            <a:picLocks noChangeAspect="1" noChangeArrowheads="1"/>
          </p:cNvPicPr>
          <p:nvPr/>
        </p:nvPicPr>
        <p:blipFill>
          <a:blip r:embed="rId14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259937" y="4198889"/>
            <a:ext cx="758647" cy="105946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6" descr="D:\РАБОЧАЯ\ДИАНА\09 НИП\Буклет по пожарам\шаг 5.png"/>
          <p:cNvPicPr>
            <a:picLocks noChangeAspect="1" noChangeArrowheads="1"/>
          </p:cNvPicPr>
          <p:nvPr/>
        </p:nvPicPr>
        <p:blipFill>
          <a:blip r:embed="rId15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31372" y="4916132"/>
            <a:ext cx="1255280" cy="119281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07493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096E-FB36-4D31-90A7-F1ECB0DC265B}" type="slidenum">
              <a:rPr lang="ru-RU" altLang="ru-RU" smtClean="0"/>
              <a:pPr/>
              <a:t>2</a:t>
            </a:fld>
            <a:endParaRPr lang="ru-RU" altLang="ru-RU"/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0101390"/>
              </p:ext>
            </p:extLst>
          </p:nvPr>
        </p:nvGraphicFramePr>
        <p:xfrm>
          <a:off x="-307479" y="332656"/>
          <a:ext cx="9451479" cy="619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Visio" r:id="rId3" imgW="10887123" imgH="7134111" progId="Visio.Drawing.11">
                  <p:embed/>
                </p:oleObj>
              </mc:Choice>
              <mc:Fallback>
                <p:oleObj name="Visio" r:id="rId3" imgW="10887123" imgH="7134111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307479" y="332656"/>
                        <a:ext cx="9451479" cy="6192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32329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D:\РАБОЧАЯ\ДИАНА\09 НИП\Буклет по пожарам\1 шаг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0302" y="608495"/>
            <a:ext cx="871904" cy="942243"/>
          </a:xfrm>
          <a:prstGeom prst="rect">
            <a:avLst/>
          </a:prstGeom>
          <a:noFill/>
        </p:spPr>
      </p:pic>
      <p:pic>
        <p:nvPicPr>
          <p:cNvPr id="8" name="Picture 9" descr="D:\РАБОЧАЯ\ДИАНА\09 НИП\Буклет по пожарам\2 шаг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2207" y="648099"/>
            <a:ext cx="871904" cy="801566"/>
          </a:xfrm>
          <a:prstGeom prst="rect">
            <a:avLst/>
          </a:prstGeom>
          <a:noFill/>
        </p:spPr>
      </p:pic>
      <p:pic>
        <p:nvPicPr>
          <p:cNvPr id="9" name="Picture 10" descr="D:\РАБОЧАЯ\ДИАНА\09 НИП\Буклет по пожарам\3 шаг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1895" y="632908"/>
            <a:ext cx="1252913" cy="831950"/>
          </a:xfrm>
          <a:prstGeom prst="rect">
            <a:avLst/>
          </a:prstGeom>
          <a:noFill/>
        </p:spPr>
      </p:pic>
      <p:pic>
        <p:nvPicPr>
          <p:cNvPr id="10" name="Picture 11" descr="D:\РАБОЧАЯ\ДИАНА\09 НИП\Буклет по пожарам\шаг 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94958" y="580347"/>
            <a:ext cx="672612" cy="939311"/>
          </a:xfrm>
          <a:prstGeom prst="rect">
            <a:avLst/>
          </a:prstGeom>
          <a:noFill/>
        </p:spPr>
      </p:pic>
      <p:pic>
        <p:nvPicPr>
          <p:cNvPr id="11" name="Picture 7" descr="D:\РАБОЧАЯ\ДИАНА\09 НИП\Буклет по пожарам\шаг 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67570" y="674059"/>
            <a:ext cx="942243" cy="895350"/>
          </a:xfrm>
          <a:prstGeom prst="rect">
            <a:avLst/>
          </a:prstGeom>
          <a:noFill/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861211" y="491751"/>
            <a:ext cx="7596554" cy="131885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anchor="ctr">
            <a:normAutofit fontScale="97500"/>
          </a:bodyPr>
          <a:lstStyle/>
          <a:p>
            <a:pPr marL="447364"/>
            <a:r>
              <a:rPr lang="ru-RU" sz="3323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ЧТО НЕЛЬЗЯ </a:t>
            </a:r>
            <a:r>
              <a:rPr lang="ru-RU" sz="3323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делать </a:t>
            </a:r>
          </a:p>
          <a:p>
            <a:pPr marL="447364"/>
            <a:r>
              <a:rPr lang="ru-RU" sz="3323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при пожаре в доме (квартире)</a:t>
            </a:r>
          </a:p>
        </p:txBody>
      </p:sp>
      <p:pic>
        <p:nvPicPr>
          <p:cNvPr id="19" name="Picture 2" descr="D:\РАБОЧАЯ\ДИАНА\09 НИП\Буклет по пожарам\запрет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80010" y="241174"/>
            <a:ext cx="1648569" cy="16485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21" name="Схема 20"/>
          <p:cNvGraphicFramePr/>
          <p:nvPr>
            <p:extLst>
              <p:ext uri="{D42A27DB-BD31-4B8C-83A1-F6EECF244321}">
                <p14:modId xmlns:p14="http://schemas.microsoft.com/office/powerpoint/2010/main" val="85043728"/>
              </p:ext>
            </p:extLst>
          </p:nvPr>
        </p:nvGraphicFramePr>
        <p:xfrm>
          <a:off x="1435917" y="1975463"/>
          <a:ext cx="6575548" cy="4046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2333270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Овал 16"/>
          <p:cNvSpPr/>
          <p:nvPr/>
        </p:nvSpPr>
        <p:spPr>
          <a:xfrm>
            <a:off x="4963239" y="2923545"/>
            <a:ext cx="3658050" cy="3259120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16" name="Скругленный прямоугольник 15"/>
          <p:cNvSpPr/>
          <p:nvPr/>
        </p:nvSpPr>
        <p:spPr>
          <a:xfrm>
            <a:off x="677496" y="3819121"/>
            <a:ext cx="4174399" cy="969210"/>
          </a:xfrm>
          <a:prstGeom prst="round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77496" y="3021692"/>
            <a:ext cx="3101152" cy="539807"/>
          </a:xfrm>
          <a:prstGeom prst="round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rgbClr val="9C007F"/>
            </a:contourClr>
          </a:sp3d>
        </p:spPr>
        <p:txBody>
          <a:bodyPr rtlCol="0" anchor="ctr"/>
          <a:lstStyle/>
          <a:p>
            <a:pPr algn="ctr" defTabSz="84408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62" kern="0">
              <a:solidFill>
                <a:prstClr val="white"/>
              </a:solidFill>
              <a:latin typeface="Century Gothic"/>
            </a:endParaRPr>
          </a:p>
        </p:txBody>
      </p:sp>
      <p:pic>
        <p:nvPicPr>
          <p:cNvPr id="7" name="Picture 8" descr="D:\РАБОЧАЯ\ДИАНА\09 НИП\Буклет по пожарам\1 шаг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0302" y="608495"/>
            <a:ext cx="871904" cy="942243"/>
          </a:xfrm>
          <a:prstGeom prst="rect">
            <a:avLst/>
          </a:prstGeom>
          <a:noFill/>
        </p:spPr>
      </p:pic>
      <p:pic>
        <p:nvPicPr>
          <p:cNvPr id="8" name="Picture 9" descr="D:\РАБОЧАЯ\ДИАНА\09 НИП\Буклет по пожарам\2 шаг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2207" y="648099"/>
            <a:ext cx="871904" cy="801566"/>
          </a:xfrm>
          <a:prstGeom prst="rect">
            <a:avLst/>
          </a:prstGeom>
          <a:noFill/>
        </p:spPr>
      </p:pic>
      <p:pic>
        <p:nvPicPr>
          <p:cNvPr id="9" name="Picture 10" descr="D:\РАБОЧАЯ\ДИАНА\09 НИП\Буклет по пожарам\3 шаг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1895" y="632908"/>
            <a:ext cx="1252913" cy="831950"/>
          </a:xfrm>
          <a:prstGeom prst="rect">
            <a:avLst/>
          </a:prstGeom>
          <a:noFill/>
        </p:spPr>
      </p:pic>
      <p:pic>
        <p:nvPicPr>
          <p:cNvPr id="10" name="Picture 11" descr="D:\РАБОЧАЯ\ДИАНА\09 НИП\Буклет по пожарам\шаг 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94958" y="580347"/>
            <a:ext cx="672612" cy="939311"/>
          </a:xfrm>
          <a:prstGeom prst="rect">
            <a:avLst/>
          </a:prstGeom>
          <a:noFill/>
        </p:spPr>
      </p:pic>
      <p:pic>
        <p:nvPicPr>
          <p:cNvPr id="11" name="Picture 7" descr="D:\РАБОЧАЯ\ДИАНА\09 НИП\Буклет по пожарам\шаг 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67570" y="674059"/>
            <a:ext cx="942243" cy="895350"/>
          </a:xfrm>
          <a:prstGeom prst="rect">
            <a:avLst/>
          </a:prstGeom>
          <a:noFill/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844061" y="519833"/>
            <a:ext cx="7596554" cy="1203801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r>
              <a:rPr lang="ru-RU" sz="2862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Автономный пожарный                     </a:t>
            </a:r>
            <a:r>
              <a:rPr lang="ru-RU" sz="4062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АПИ</a:t>
            </a:r>
            <a:r>
              <a:rPr lang="ru-RU" sz="4062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4062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4062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ИЗВЕЩАТЕЛЬ</a:t>
            </a:r>
          </a:p>
        </p:txBody>
      </p:sp>
      <p:pic>
        <p:nvPicPr>
          <p:cNvPr id="13" name="Объект 4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66" y="1121733"/>
            <a:ext cx="2576254" cy="1929402"/>
          </a:xfr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4" name="Содержимое 2"/>
          <p:cNvSpPr txBox="1">
            <a:spLocks/>
          </p:cNvSpPr>
          <p:nvPr/>
        </p:nvSpPr>
        <p:spPr>
          <a:xfrm>
            <a:off x="206900" y="2128557"/>
            <a:ext cx="4977671" cy="2659775"/>
          </a:xfrm>
          <a:prstGeom prst="rect">
            <a:avLst/>
          </a:prstGeom>
        </p:spPr>
        <p:txBody>
          <a:bodyPr vert="horz" anchor="t">
            <a:normAutofit fontScale="77500" lnSpcReduction="20000"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9086" indent="0">
              <a:buNone/>
            </a:pPr>
            <a:r>
              <a:rPr lang="ru-RU" sz="2769" b="1" u="sng" dirty="0">
                <a:solidFill>
                  <a:schemeClr val="bg1"/>
                </a:solidFill>
              </a:rPr>
              <a:t>Принцип работы </a:t>
            </a:r>
            <a:r>
              <a:rPr lang="ru-RU" sz="2769" b="1" u="sng" dirty="0" err="1">
                <a:solidFill>
                  <a:schemeClr val="bg1"/>
                </a:solidFill>
              </a:rPr>
              <a:t>извещателя</a:t>
            </a:r>
            <a:r>
              <a:rPr lang="ru-RU" sz="2769" b="1" dirty="0">
                <a:solidFill>
                  <a:schemeClr val="bg1"/>
                </a:solidFill>
              </a:rPr>
              <a:t>:</a:t>
            </a:r>
            <a:r>
              <a:rPr lang="ru-RU" sz="2769" dirty="0">
                <a:solidFill>
                  <a:schemeClr val="bg1"/>
                </a:solidFill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769" dirty="0">
                <a:latin typeface="Century Gothic" panose="020B0502020202020204" pitchFamily="34" charset="0"/>
              </a:rPr>
              <a:t>С помощью чувствительных элементов прибор реагирует </a:t>
            </a:r>
            <a:r>
              <a:rPr lang="ru-RU" sz="2769" dirty="0">
                <a:solidFill>
                  <a:schemeClr val="bg1"/>
                </a:solidFill>
                <a:latin typeface="Century Gothic" panose="020B0502020202020204" pitchFamily="34" charset="0"/>
              </a:rPr>
              <a:t>даже на </a:t>
            </a:r>
            <a:r>
              <a:rPr lang="ru-RU" sz="2769" b="1" dirty="0">
                <a:solidFill>
                  <a:schemeClr val="bg1"/>
                </a:solidFill>
                <a:latin typeface="Century Gothic" panose="020B0502020202020204" pitchFamily="34" charset="0"/>
              </a:rPr>
              <a:t>малейшую концентрацию дыма</a:t>
            </a:r>
            <a:r>
              <a:rPr lang="ru-RU" sz="2769" dirty="0">
                <a:solidFill>
                  <a:schemeClr val="bg1"/>
                </a:solidFill>
                <a:latin typeface="Century Gothic" panose="020B0502020202020204" pitchFamily="34" charset="0"/>
              </a:rPr>
              <a:t>. </a:t>
            </a:r>
          </a:p>
          <a:p>
            <a:pPr>
              <a:buNone/>
            </a:pPr>
            <a:endParaRPr lang="ru-RU" sz="2769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769" b="1" dirty="0">
                <a:solidFill>
                  <a:schemeClr val="bg1"/>
                </a:solidFill>
                <a:latin typeface="Century Gothic" panose="020B0502020202020204" pitchFamily="34" charset="0"/>
              </a:rPr>
              <a:t>АПИ подает звуковой сигнал</a:t>
            </a:r>
            <a:r>
              <a:rPr lang="ru-RU" sz="2769" dirty="0">
                <a:solidFill>
                  <a:schemeClr val="bg1"/>
                </a:solidFill>
                <a:latin typeface="Century Gothic" panose="020B0502020202020204" pitchFamily="34" charset="0"/>
              </a:rPr>
              <a:t>, способный </a:t>
            </a:r>
            <a:r>
              <a:rPr lang="ru-RU" sz="2769" b="1" dirty="0">
                <a:solidFill>
                  <a:schemeClr val="bg1"/>
                </a:solidFill>
                <a:latin typeface="Century Gothic" panose="020B0502020202020204" pitchFamily="34" charset="0"/>
              </a:rPr>
              <a:t>разбудить даже спящего человека</a:t>
            </a:r>
            <a:endParaRPr lang="ru-RU" sz="3323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22492" y="3751957"/>
            <a:ext cx="3298796" cy="1796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44083"/>
            <a:r>
              <a:rPr lang="ru-RU" sz="1846" b="1" kern="0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Позволяет обнаружить опасность в кратчайшие сроки и принять все возможные меры по защите семьи и имущества от пожара.</a:t>
            </a:r>
          </a:p>
        </p:txBody>
      </p:sp>
    </p:spTree>
    <p:extLst>
      <p:ext uri="{BB962C8B-B14F-4D97-AF65-F5344CB8AC3E}">
        <p14:creationId xmlns:p14="http://schemas.microsoft.com/office/powerpoint/2010/main" val="25644754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D:\РАБОЧАЯ\ДИАНА\09 НИП\Буклет по пожарам\1 шаг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0302" y="608495"/>
            <a:ext cx="871904" cy="942243"/>
          </a:xfrm>
          <a:prstGeom prst="rect">
            <a:avLst/>
          </a:prstGeom>
          <a:noFill/>
        </p:spPr>
      </p:pic>
      <p:pic>
        <p:nvPicPr>
          <p:cNvPr id="8" name="Picture 9" descr="D:\РАБОЧАЯ\ДИАНА\09 НИП\Буклет по пожарам\2 шаг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2207" y="648099"/>
            <a:ext cx="871904" cy="801566"/>
          </a:xfrm>
          <a:prstGeom prst="rect">
            <a:avLst/>
          </a:prstGeom>
          <a:noFill/>
        </p:spPr>
      </p:pic>
      <p:pic>
        <p:nvPicPr>
          <p:cNvPr id="9" name="Picture 10" descr="D:\РАБОЧАЯ\ДИАНА\09 НИП\Буклет по пожарам\3 шаг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1895" y="632908"/>
            <a:ext cx="1252913" cy="831950"/>
          </a:xfrm>
          <a:prstGeom prst="rect">
            <a:avLst/>
          </a:prstGeom>
          <a:noFill/>
        </p:spPr>
      </p:pic>
      <p:pic>
        <p:nvPicPr>
          <p:cNvPr id="10" name="Picture 11" descr="D:\РАБОЧАЯ\ДИАНА\09 НИП\Буклет по пожарам\шаг 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94958" y="580347"/>
            <a:ext cx="672612" cy="939311"/>
          </a:xfrm>
          <a:prstGeom prst="rect">
            <a:avLst/>
          </a:prstGeom>
          <a:noFill/>
        </p:spPr>
      </p:pic>
      <p:pic>
        <p:nvPicPr>
          <p:cNvPr id="11" name="Picture 7" descr="D:\РАБОЧАЯ\ДИАНА\09 НИП\Буклет по пожарам\шаг 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67570" y="674059"/>
            <a:ext cx="942243" cy="895350"/>
          </a:xfrm>
          <a:prstGeom prst="rect">
            <a:avLst/>
          </a:prstGeom>
          <a:noFill/>
        </p:spPr>
      </p:pic>
      <p:sp>
        <p:nvSpPr>
          <p:cNvPr id="12" name="Скругленный прямоугольник 11"/>
          <p:cNvSpPr/>
          <p:nvPr/>
        </p:nvSpPr>
        <p:spPr>
          <a:xfrm>
            <a:off x="6339774" y="4484084"/>
            <a:ext cx="2044226" cy="15166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 defTabSz="84408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62" kern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422031" y="510687"/>
            <a:ext cx="7596554" cy="1291414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447364" algn="r" defTabSz="844083" fontAlgn="auto">
              <a:spcAft>
                <a:spcPts val="0"/>
              </a:spcAft>
              <a:defRPr/>
            </a:pPr>
            <a:r>
              <a:rPr lang="ru-RU" altLang="ru-RU" sz="2954" b="1">
                <a:ln w="6350">
                  <a:solidFill>
                    <a:srgbClr val="C40000">
                      <a:shade val="43000"/>
                    </a:srgbClr>
                  </a:solidFill>
                </a:ln>
                <a:solidFill>
                  <a:srgbClr val="C00000"/>
                </a:solidFill>
                <a:latin typeface="Century Gothic"/>
              </a:rPr>
              <a:t>Мобильное приложение МЧС</a:t>
            </a:r>
            <a:endParaRPr lang="ru-RU" altLang="ru-RU" sz="2954" b="1" dirty="0">
              <a:ln w="6350">
                <a:solidFill>
                  <a:srgbClr val="C40000">
                    <a:shade val="43000"/>
                  </a:srgbClr>
                </a:solidFill>
              </a:ln>
              <a:solidFill>
                <a:srgbClr val="C00000"/>
              </a:solidFill>
              <a:latin typeface="Century Gothic"/>
            </a:endParaRPr>
          </a:p>
        </p:txBody>
      </p:sp>
      <p:pic>
        <p:nvPicPr>
          <p:cNvPr id="14" name="Picture 5" descr="C:\Documents and Settings\Zheleznyakd\Рабочий стол\wr-720.sh-1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78352" y="1125280"/>
            <a:ext cx="3026718" cy="2017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3" descr="C:\Documents and Settings\Zheleznyakd\Рабочий стол\скачанные файлы (7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20939" y="2810629"/>
            <a:ext cx="1992952" cy="15673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1195754" y="448033"/>
            <a:ext cx="7596554" cy="948836"/>
          </a:xfrm>
          <a:prstGeom prst="rect">
            <a:avLst/>
          </a:prstGeom>
          <a:gradFill flip="none" rotWithShape="1">
            <a:gsLst>
              <a:gs pos="0">
                <a:srgbClr val="C40000">
                  <a:shade val="30000"/>
                  <a:satMod val="115000"/>
                </a:srgbClr>
              </a:gs>
              <a:gs pos="50000">
                <a:srgbClr val="C40000">
                  <a:shade val="67500"/>
                  <a:satMod val="115000"/>
                </a:srgbClr>
              </a:gs>
              <a:gs pos="100000">
                <a:srgbClr val="C400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anchor="ctr">
            <a:normAutofit fontScale="90000" lnSpcReduction="10000"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447364" defTabSz="844083" fontAlgn="auto">
              <a:spcAft>
                <a:spcPts val="0"/>
              </a:spcAft>
              <a:defRPr/>
            </a:pPr>
            <a:r>
              <a:rPr lang="ru-RU" sz="2862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/>
              </a:rPr>
              <a:t>Мобильное приложение</a:t>
            </a:r>
          </a:p>
          <a:p>
            <a:pPr marL="447364" defTabSz="844083" fontAlgn="auto">
              <a:spcAft>
                <a:spcPts val="0"/>
              </a:spcAft>
              <a:defRPr/>
            </a:pPr>
            <a:r>
              <a:rPr lang="ru-RU" sz="3415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/>
              </a:rPr>
              <a:t>«МЧС Беларуси: помощь рядом»</a:t>
            </a:r>
          </a:p>
        </p:txBody>
      </p:sp>
      <p:grpSp>
        <p:nvGrpSpPr>
          <p:cNvPr id="17" name="Группа 16"/>
          <p:cNvGrpSpPr/>
          <p:nvPr/>
        </p:nvGrpSpPr>
        <p:grpSpPr>
          <a:xfrm>
            <a:off x="395627" y="1582604"/>
            <a:ext cx="4352223" cy="989141"/>
            <a:chOff x="916483" y="1984"/>
            <a:chExt cx="2030015" cy="1218009"/>
          </a:xfrm>
          <a:scene3d>
            <a:camera prst="orthographicFront"/>
            <a:lightRig rig="chilly" dir="t"/>
          </a:scene3d>
        </p:grpSpPr>
        <p:sp>
          <p:nvSpPr>
            <p:cNvPr id="18" name="Прямоугольник 17"/>
            <p:cNvSpPr/>
            <p:nvPr/>
          </p:nvSpPr>
          <p:spPr>
            <a:xfrm>
              <a:off x="916483" y="1984"/>
              <a:ext cx="2030015" cy="121800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  <a:sp3d prstMaterial="translucentPowder">
              <a:bevelT w="127000" h="25400" prst="softRound"/>
            </a:sp3d>
          </p:spPr>
        </p:sp>
        <p:sp>
          <p:nvSpPr>
            <p:cNvPr id="19" name="Прямоугольник 18"/>
            <p:cNvSpPr/>
            <p:nvPr/>
          </p:nvSpPr>
          <p:spPr>
            <a:xfrm>
              <a:off x="916483" y="1984"/>
              <a:ext cx="2030015" cy="1218009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31652" tIns="31652" rIns="31652" bIns="31652" numCol="1" spcCol="1270" anchor="ctr" anchorCtr="0">
              <a:noAutofit/>
            </a:bodyPr>
            <a:lstStyle/>
            <a:p>
              <a:pPr algn="ctr" defTabSz="369286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215" kern="0" dirty="0">
                  <a:solidFill>
                    <a:prstClr val="black"/>
                  </a:solidFill>
                  <a:latin typeface="Century Gothic"/>
                </a:rPr>
                <a:t>В разделе «Что делать?» собраны около 50-ти тем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395627" y="2637687"/>
            <a:ext cx="2769596" cy="1783744"/>
            <a:chOff x="916483" y="1984"/>
            <a:chExt cx="2030015" cy="1218009"/>
          </a:xfrm>
          <a:scene3d>
            <a:camera prst="orthographicFront"/>
            <a:lightRig rig="chilly" dir="t"/>
          </a:scene3d>
        </p:grpSpPr>
        <p:sp>
          <p:nvSpPr>
            <p:cNvPr id="21" name="Прямоугольник 20"/>
            <p:cNvSpPr/>
            <p:nvPr/>
          </p:nvSpPr>
          <p:spPr>
            <a:xfrm>
              <a:off x="916483" y="1984"/>
              <a:ext cx="2030015" cy="121800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  <a:sp3d prstMaterial="translucentPowder">
              <a:bevelT w="127000" h="25400" prst="softRound"/>
            </a:sp3d>
          </p:spPr>
        </p:sp>
        <p:sp>
          <p:nvSpPr>
            <p:cNvPr id="22" name="Прямоугольник 21"/>
            <p:cNvSpPr/>
            <p:nvPr/>
          </p:nvSpPr>
          <p:spPr>
            <a:xfrm>
              <a:off x="916483" y="1984"/>
              <a:ext cx="2030015" cy="1218009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31652" tIns="31652" rIns="31652" bIns="31652" numCol="1" spcCol="1270" anchor="ctr" anchorCtr="0">
              <a:noAutofit/>
            </a:bodyPr>
            <a:lstStyle/>
            <a:p>
              <a:pPr algn="ctr" defTabSz="369286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77" kern="0" dirty="0">
                  <a:solidFill>
                    <a:sysClr val="windowText" lastClr="000000"/>
                  </a:solidFill>
                  <a:latin typeface="Century Gothic"/>
                </a:rPr>
                <a:t>Создатели встроили в программу </a:t>
              </a:r>
              <a:r>
                <a:rPr lang="ru-RU" sz="1477" b="1" kern="0" dirty="0">
                  <a:solidFill>
                    <a:sysClr val="windowText" lastClr="000000"/>
                  </a:solidFill>
                  <a:latin typeface="Century Gothic"/>
                </a:rPr>
                <a:t>оповещение о неблагоприятных и опасных явлениях,</a:t>
              </a:r>
              <a:r>
                <a:rPr lang="ru-RU" sz="1477" kern="0" dirty="0">
                  <a:solidFill>
                    <a:sysClr val="windowText" lastClr="000000"/>
                  </a:solidFill>
                  <a:latin typeface="Century Gothic"/>
                </a:rPr>
                <a:t> основанное на штормовых                              предупреждениях </a:t>
              </a:r>
              <a:r>
                <a:rPr lang="ru-RU" sz="1477" kern="0" dirty="0" err="1">
                  <a:solidFill>
                    <a:sysClr val="windowText" lastClr="000000"/>
                  </a:solidFill>
                  <a:latin typeface="Century Gothic"/>
                </a:rPr>
                <a:t>Гидрометеоцентра</a:t>
              </a:r>
              <a:r>
                <a:rPr lang="ru-RU" sz="1477" kern="0" dirty="0">
                  <a:solidFill>
                    <a:sysClr val="windowText" lastClr="000000"/>
                  </a:solidFill>
                  <a:latin typeface="Century Gothic"/>
                </a:rPr>
                <a:t>. 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3231166" y="4484085"/>
            <a:ext cx="2769596" cy="1607344"/>
            <a:chOff x="744" y="2177107"/>
            <a:chExt cx="2902148" cy="1741289"/>
          </a:xfrm>
          <a:scene3d>
            <a:camera prst="orthographicFront"/>
            <a:lightRig rig="chilly" dir="t"/>
          </a:scene3d>
        </p:grpSpPr>
        <p:sp>
          <p:nvSpPr>
            <p:cNvPr id="24" name="Прямоугольник 23"/>
            <p:cNvSpPr/>
            <p:nvPr/>
          </p:nvSpPr>
          <p:spPr>
            <a:xfrm>
              <a:off x="744" y="2177107"/>
              <a:ext cx="2902148" cy="174128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  <a:sp3d prstMaterial="translucentPowder">
              <a:bevelT w="127000" h="25400" prst="softRound"/>
            </a:sp3d>
          </p:spPr>
        </p:sp>
        <p:sp>
          <p:nvSpPr>
            <p:cNvPr id="25" name="Прямоугольник 24"/>
            <p:cNvSpPr/>
            <p:nvPr/>
          </p:nvSpPr>
          <p:spPr>
            <a:xfrm>
              <a:off x="744" y="2177107"/>
              <a:ext cx="2902148" cy="1741289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56271" tIns="56271" rIns="56271" bIns="56271" numCol="1" spcCol="1270" anchor="ctr" anchorCtr="0">
              <a:noAutofit/>
            </a:bodyPr>
            <a:lstStyle/>
            <a:p>
              <a:pPr algn="ctr" defTabSz="656509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77" kern="0" dirty="0">
                  <a:solidFill>
                    <a:prstClr val="black"/>
                  </a:solidFill>
                  <a:latin typeface="Century Gothic"/>
                </a:rPr>
                <a:t>В случае масштабной ЧС природного характера администратор </a:t>
              </a:r>
              <a:r>
                <a:rPr lang="ru-RU" sz="1477" b="1" kern="0" dirty="0">
                  <a:solidFill>
                    <a:prstClr val="black"/>
                  </a:solidFill>
                  <a:latin typeface="Century Gothic"/>
                </a:rPr>
                <a:t>включит</a:t>
              </a:r>
              <a:r>
                <a:rPr lang="ru-RU" sz="1477" kern="0" dirty="0">
                  <a:solidFill>
                    <a:prstClr val="black"/>
                  </a:solidFill>
                  <a:latin typeface="Century Gothic"/>
                </a:rPr>
                <a:t> для пользователей </a:t>
              </a:r>
              <a:r>
                <a:rPr lang="ru-RU" sz="1477" b="1" kern="0" dirty="0">
                  <a:solidFill>
                    <a:prstClr val="black"/>
                  </a:solidFill>
                  <a:latin typeface="Century Gothic"/>
                </a:rPr>
                <a:t>дополнительный раздел «Сообщить о ЧС».</a:t>
              </a: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395627" y="4484085"/>
            <a:ext cx="2769596" cy="1607344"/>
            <a:chOff x="3193107" y="145603"/>
            <a:chExt cx="2902148" cy="1741289"/>
          </a:xfrm>
          <a:scene3d>
            <a:camera prst="orthographicFront"/>
            <a:lightRig rig="chilly" dir="t"/>
          </a:scene3d>
        </p:grpSpPr>
        <p:sp>
          <p:nvSpPr>
            <p:cNvPr id="27" name="Прямоугольник 26"/>
            <p:cNvSpPr/>
            <p:nvPr/>
          </p:nvSpPr>
          <p:spPr>
            <a:xfrm>
              <a:off x="3193107" y="145603"/>
              <a:ext cx="2902148" cy="174128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  <a:sp3d prstMaterial="translucentPowder">
              <a:bevelT w="127000" h="25400" prst="softRound"/>
            </a:sp3d>
          </p:spPr>
        </p:sp>
        <p:sp>
          <p:nvSpPr>
            <p:cNvPr id="28" name="Прямоугольник 27"/>
            <p:cNvSpPr/>
            <p:nvPr/>
          </p:nvSpPr>
          <p:spPr>
            <a:xfrm>
              <a:off x="3193107" y="145603"/>
              <a:ext cx="2902148" cy="1741289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56271" tIns="56271" rIns="56271" bIns="56271" numCol="1" spcCol="1270" anchor="ctr" anchorCtr="0">
              <a:noAutofit/>
            </a:bodyPr>
            <a:lstStyle/>
            <a:p>
              <a:pPr algn="ctr" defTabSz="656509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77" kern="0" dirty="0">
                  <a:solidFill>
                    <a:sysClr val="windowText" lastClr="000000"/>
                  </a:solidFill>
                  <a:latin typeface="Century Gothic"/>
                </a:rPr>
                <a:t>На карте помимо явлений и регионов, где они ожидаются, </a:t>
              </a:r>
              <a:r>
                <a:rPr lang="ru-RU" sz="1477" b="1" kern="0" dirty="0">
                  <a:solidFill>
                    <a:sysClr val="windowText" lastClr="000000"/>
                  </a:solidFill>
                  <a:latin typeface="Century Gothic"/>
                </a:rPr>
                <a:t>будут доступны рекомендации спасателей</a:t>
              </a:r>
              <a:r>
                <a:rPr lang="ru-RU" sz="1477" kern="0" dirty="0">
                  <a:solidFill>
                    <a:sysClr val="windowText" lastClr="000000"/>
                  </a:solidFill>
                  <a:latin typeface="Century Gothic"/>
                </a:rPr>
                <a:t> – как вести себя в таких обстоятельствах. </a:t>
              </a: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3231166" y="2637687"/>
            <a:ext cx="2769596" cy="1780455"/>
            <a:chOff x="1485304" y="2188269"/>
            <a:chExt cx="3125390" cy="1875234"/>
          </a:xfrm>
          <a:scene3d>
            <a:camera prst="orthographicFront"/>
            <a:lightRig rig="chilly" dir="t"/>
          </a:scene3d>
        </p:grpSpPr>
        <p:sp>
          <p:nvSpPr>
            <p:cNvPr id="30" name="Прямоугольник 29"/>
            <p:cNvSpPr/>
            <p:nvPr/>
          </p:nvSpPr>
          <p:spPr>
            <a:xfrm>
              <a:off x="1485304" y="2188269"/>
              <a:ext cx="3125390" cy="187523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  <a:sp3d prstMaterial="translucentPowder">
              <a:bevelT w="127000" h="25400" prst="softRound"/>
            </a:sp3d>
          </p:spPr>
        </p:sp>
        <p:sp>
          <p:nvSpPr>
            <p:cNvPr id="31" name="Прямоугольник 30"/>
            <p:cNvSpPr/>
            <p:nvPr/>
          </p:nvSpPr>
          <p:spPr>
            <a:xfrm>
              <a:off x="1485304" y="2188269"/>
              <a:ext cx="3125390" cy="1875234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66822" tIns="66822" rIns="66822" bIns="66822" numCol="1" spcCol="1270" anchor="ctr" anchorCtr="0">
              <a:noAutofit/>
            </a:bodyPr>
            <a:lstStyle/>
            <a:p>
              <a:pPr algn="ctr" defTabSz="779604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77" b="1" kern="0" dirty="0">
                  <a:solidFill>
                    <a:prstClr val="black"/>
                  </a:solidFill>
                  <a:latin typeface="Century Gothic"/>
                </a:rPr>
                <a:t>Возможность не только соединения с МЧС, но и отправки СМС или звонков </a:t>
              </a:r>
              <a:r>
                <a:rPr lang="ru-RU" sz="1477" kern="0" dirty="0">
                  <a:solidFill>
                    <a:prstClr val="black"/>
                  </a:solidFill>
                  <a:latin typeface="Century Gothic"/>
                </a:rPr>
                <a:t>на заданный номер, например, врачу или родным. 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6438688" y="4740581"/>
            <a:ext cx="1846398" cy="1058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4408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62" dirty="0">
                <a:solidFill>
                  <a:prstClr val="white"/>
                </a:solidFill>
                <a:latin typeface="Century Gothic"/>
              </a:rPr>
              <a:t>Новости МЧС на сайте </a:t>
            </a:r>
            <a:r>
              <a:rPr lang="ru-RU" sz="2954" b="1" dirty="0">
                <a:solidFill>
                  <a:prstClr val="white"/>
                </a:solidFill>
                <a:latin typeface="Century Gothic"/>
              </a:rPr>
              <a:t>112.</a:t>
            </a:r>
            <a:r>
              <a:rPr lang="en-US" sz="2954" b="1" dirty="0">
                <a:solidFill>
                  <a:prstClr val="white"/>
                </a:solidFill>
                <a:latin typeface="Century Gothic"/>
              </a:rPr>
              <a:t>by</a:t>
            </a:r>
            <a:endParaRPr lang="ru-RU" sz="2954" b="1" dirty="0">
              <a:solidFill>
                <a:prstClr val="white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882242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47813" y="142875"/>
            <a:ext cx="6480175" cy="4921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Пожарно-профилактическая</a:t>
            </a:r>
            <a:r>
              <a:rPr lang="ru-RU" alt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работа</a:t>
            </a:r>
          </a:p>
        </p:txBody>
      </p:sp>
      <p:sp>
        <p:nvSpPr>
          <p:cNvPr id="8195" name="Rectangle 1"/>
          <p:cNvSpPr>
            <a:spLocks noChangeArrowheads="1"/>
          </p:cNvSpPr>
          <p:nvPr/>
        </p:nvSpPr>
        <p:spPr bwMode="auto">
          <a:xfrm rot="10800000" flipV="1">
            <a:off x="323528" y="1165394"/>
            <a:ext cx="864393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7675" algn="just">
              <a:defRPr/>
            </a:pPr>
            <a:r>
              <a:rPr lang="ru-RU" sz="2400" dirty="0" smtClean="0">
                <a:solidFill>
                  <a:srgbClr val="284C6A"/>
                </a:solidFill>
                <a:latin typeface="+mn-lt"/>
                <a:ea typeface="+mj-ea"/>
                <a:cs typeface="+mj-cs"/>
              </a:rPr>
              <a:t>Органами и подразделениями по чрезвычайным ситуациям проведены </a:t>
            </a:r>
            <a:r>
              <a:rPr lang="ru-RU" sz="2400" dirty="0">
                <a:solidFill>
                  <a:srgbClr val="284C6A"/>
                </a:solidFill>
                <a:latin typeface="+mn-lt"/>
                <a:ea typeface="+mj-ea"/>
                <a:cs typeface="+mj-cs"/>
              </a:rPr>
              <a:t>смотры противопожарного состояния более </a:t>
            </a:r>
            <a:br>
              <a:rPr lang="ru-RU" sz="2400" dirty="0">
                <a:solidFill>
                  <a:srgbClr val="284C6A"/>
                </a:solidFill>
                <a:latin typeface="+mn-lt"/>
                <a:ea typeface="+mj-ea"/>
                <a:cs typeface="+mj-cs"/>
              </a:rPr>
            </a:br>
            <a:r>
              <a:rPr lang="ru-RU" sz="2400" b="1" dirty="0" smtClean="0">
                <a:solidFill>
                  <a:srgbClr val="FF0000"/>
                </a:solidFill>
                <a:latin typeface="+mn-lt"/>
                <a:ea typeface="+mj-ea"/>
                <a:cs typeface="+mj-cs"/>
              </a:rPr>
              <a:t>156 </a:t>
            </a:r>
            <a:r>
              <a:rPr lang="ru-RU" sz="2400" b="1" dirty="0">
                <a:solidFill>
                  <a:srgbClr val="FF0000"/>
                </a:solidFill>
                <a:latin typeface="+mn-lt"/>
                <a:ea typeface="+mj-ea"/>
                <a:cs typeface="+mj-cs"/>
              </a:rPr>
              <a:t>тыс. </a:t>
            </a:r>
            <a:r>
              <a:rPr lang="ru-RU" sz="2400" dirty="0">
                <a:solidFill>
                  <a:srgbClr val="284C6A"/>
                </a:solidFill>
                <a:latin typeface="+mn-lt"/>
                <a:ea typeface="+mj-ea"/>
                <a:cs typeface="+mj-cs"/>
              </a:rPr>
              <a:t>домовладений (квартир) </a:t>
            </a:r>
            <a:r>
              <a:rPr lang="ru-RU" sz="2400" dirty="0" smtClean="0">
                <a:solidFill>
                  <a:srgbClr val="284C6A"/>
                </a:solidFill>
                <a:latin typeface="+mn-lt"/>
                <a:ea typeface="+mj-ea"/>
                <a:cs typeface="+mj-cs"/>
              </a:rPr>
              <a:t>граждан.</a:t>
            </a:r>
            <a:r>
              <a:rPr lang="ru-RU" sz="2400" dirty="0">
                <a:solidFill>
                  <a:srgbClr val="284C6A"/>
                </a:solidFill>
                <a:latin typeface="+mn-lt"/>
                <a:ea typeface="+mj-ea"/>
                <a:cs typeface="+mj-cs"/>
              </a:rPr>
              <a:t> </a:t>
            </a:r>
            <a:endParaRPr lang="ru-RU" sz="2400" dirty="0" smtClean="0">
              <a:solidFill>
                <a:srgbClr val="284C6A"/>
              </a:solidFill>
              <a:latin typeface="+mn-lt"/>
              <a:ea typeface="+mj-ea"/>
              <a:cs typeface="+mj-cs"/>
            </a:endParaRPr>
          </a:p>
          <a:p>
            <a:pPr indent="447675" algn="just">
              <a:defRPr/>
            </a:pPr>
            <a:r>
              <a:rPr lang="ru-RU" sz="2400" dirty="0" smtClean="0">
                <a:solidFill>
                  <a:srgbClr val="284C6A"/>
                </a:solidFill>
                <a:latin typeface="+mn-lt"/>
                <a:ea typeface="+mj-ea"/>
                <a:cs typeface="+mj-cs"/>
              </a:rPr>
              <a:t>Субъектами </a:t>
            </a:r>
            <a:r>
              <a:rPr lang="ru-RU" sz="2400" dirty="0" smtClean="0">
                <a:solidFill>
                  <a:srgbClr val="284C6A"/>
                </a:solidFill>
                <a:latin typeface="+mn-lt"/>
                <a:ea typeface="+mj-ea"/>
                <a:cs typeface="+mj-cs"/>
              </a:rPr>
              <a:t>профилактики </a:t>
            </a:r>
            <a:r>
              <a:rPr lang="ru-RU" sz="2400" dirty="0" smtClean="0">
                <a:solidFill>
                  <a:srgbClr val="284C6A"/>
                </a:solidFill>
                <a:latin typeface="+mn-lt"/>
                <a:ea typeface="+mj-ea"/>
                <a:cs typeface="+mj-cs"/>
              </a:rPr>
              <a:t>проведены обследования более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  <a:ea typeface="+mj-ea"/>
                <a:cs typeface="+mj-cs"/>
              </a:rPr>
              <a:t>489 тыс. </a:t>
            </a:r>
            <a:r>
              <a:rPr lang="ru-RU" sz="2400" dirty="0" smtClean="0">
                <a:solidFill>
                  <a:srgbClr val="284C6A"/>
                </a:solidFill>
                <a:latin typeface="+mn-lt"/>
                <a:ea typeface="+mj-ea"/>
                <a:cs typeface="+mj-cs"/>
              </a:rPr>
              <a:t>домовладений (квартир) граждан.</a:t>
            </a:r>
          </a:p>
          <a:p>
            <a:pPr indent="447675" algn="just">
              <a:defRPr/>
            </a:pPr>
            <a:r>
              <a:rPr lang="ru-RU" sz="2400" dirty="0" smtClean="0">
                <a:solidFill>
                  <a:srgbClr val="284C6A"/>
                </a:solidFill>
                <a:latin typeface="+mn-lt"/>
                <a:ea typeface="+mj-ea"/>
                <a:cs typeface="+mj-cs"/>
              </a:rPr>
              <a:t>В рамках проводимых профилактических мероприятий отдельное внимание уделено противопожарному состоянию домовладений и квартир граждан, нуждающихся </a:t>
            </a:r>
            <a:br>
              <a:rPr lang="ru-RU" sz="2400" dirty="0" smtClean="0">
                <a:solidFill>
                  <a:srgbClr val="284C6A"/>
                </a:solidFill>
                <a:latin typeface="+mn-lt"/>
                <a:ea typeface="+mj-ea"/>
                <a:cs typeface="+mj-cs"/>
              </a:rPr>
            </a:br>
            <a:r>
              <a:rPr lang="ru-RU" sz="2400" dirty="0" smtClean="0">
                <a:solidFill>
                  <a:srgbClr val="284C6A"/>
                </a:solidFill>
                <a:latin typeface="+mn-lt"/>
                <a:ea typeface="+mj-ea"/>
                <a:cs typeface="+mj-cs"/>
              </a:rPr>
              <a:t>в дополнительной социальной защите (одинокие, одиноко проживающие престарелые граждане, инвалиды, ветераны </a:t>
            </a:r>
            <a:br>
              <a:rPr lang="ru-RU" sz="2400" dirty="0" smtClean="0">
                <a:solidFill>
                  <a:srgbClr val="284C6A"/>
                </a:solidFill>
                <a:latin typeface="+mn-lt"/>
                <a:ea typeface="+mj-ea"/>
                <a:cs typeface="+mj-cs"/>
              </a:rPr>
            </a:br>
            <a:r>
              <a:rPr lang="ru-RU" sz="2400" dirty="0" smtClean="0">
                <a:solidFill>
                  <a:srgbClr val="284C6A"/>
                </a:solidFill>
                <a:latin typeface="+mn-lt"/>
                <a:ea typeface="+mj-ea"/>
                <a:cs typeface="+mj-cs"/>
              </a:rPr>
              <a:t>и участники ВОВ, многодетные семьи, семьи, в которых дети признаны находящимися в социально опасном положении).</a:t>
            </a:r>
          </a:p>
        </p:txBody>
      </p:sp>
      <p:sp>
        <p:nvSpPr>
          <p:cNvPr id="10244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AACCDAF-3D0D-4493-8AC9-34723C07FD1C}" type="slidenum">
              <a:rPr lang="ru-RU" altLang="ru-RU"/>
              <a:pPr/>
              <a:t>23</a:t>
            </a:fld>
            <a:endParaRPr lang="ru-RU" alt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2" name="Прямоугольник 6"/>
          <p:cNvSpPr>
            <a:spLocks noChangeArrowheads="1"/>
          </p:cNvSpPr>
          <p:nvPr/>
        </p:nvSpPr>
        <p:spPr bwMode="auto">
          <a:xfrm>
            <a:off x="251520" y="91250"/>
            <a:ext cx="8208912" cy="892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58" tIns="45680" rIns="91358" bIns="4568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Профилактическая деятельность </a:t>
            </a:r>
            <a:br>
              <a:rPr lang="ru-RU" alt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жилом секторе</a:t>
            </a:r>
          </a:p>
        </p:txBody>
      </p:sp>
      <p:sp>
        <p:nvSpPr>
          <p:cNvPr id="11273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B892829-A151-4BB1-93FB-C89046F4F183}" type="slidenum">
              <a:rPr lang="ru-RU" altLang="ru-RU"/>
              <a:pPr/>
              <a:t>24</a:t>
            </a:fld>
            <a:endParaRPr lang="ru-RU" alt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549" y="1035506"/>
            <a:ext cx="3850015" cy="25641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81"/>
          <a:stretch/>
        </p:blipFill>
        <p:spPr>
          <a:xfrm>
            <a:off x="942678" y="3894170"/>
            <a:ext cx="3506954" cy="2539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3"/>
          <a:stretch/>
        </p:blipFill>
        <p:spPr>
          <a:xfrm>
            <a:off x="4975156" y="3795680"/>
            <a:ext cx="3672408" cy="26377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040141"/>
            <a:ext cx="3417807" cy="25633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07300" cy="5214937"/>
          </a:xfrm>
        </p:spPr>
        <p:txBody>
          <a:bodyPr/>
          <a:lstStyle/>
          <a:p>
            <a:pPr indent="447675" algn="just">
              <a:defRPr/>
            </a:pPr>
            <a:r>
              <a:rPr lang="ru-RU" sz="3000" dirty="0" smtClean="0">
                <a:latin typeface="+mn-lt"/>
              </a:rPr>
              <a:t>Проведены ремонты отопительных печей </a:t>
            </a:r>
            <a:br>
              <a:rPr lang="ru-RU" sz="3000" dirty="0" smtClean="0">
                <a:latin typeface="+mn-lt"/>
              </a:rPr>
            </a:br>
            <a:r>
              <a:rPr lang="ru-RU" sz="3000" dirty="0" smtClean="0">
                <a:latin typeface="+mn-lt"/>
              </a:rPr>
              <a:t>в </a:t>
            </a:r>
            <a:r>
              <a:rPr lang="ru-RU" sz="3000" b="1" dirty="0" smtClean="0">
                <a:solidFill>
                  <a:srgbClr val="FF0000"/>
                </a:solidFill>
                <a:latin typeface="+mn-lt"/>
              </a:rPr>
              <a:t>665</a:t>
            </a:r>
            <a:r>
              <a:rPr lang="ru-RU" sz="3000" dirty="0" smtClean="0">
                <a:latin typeface="+mn-lt"/>
              </a:rPr>
              <a:t> домовладениях (100%), электропроводки </a:t>
            </a:r>
            <a:br>
              <a:rPr lang="ru-RU" sz="3000" dirty="0" smtClean="0">
                <a:latin typeface="+mn-lt"/>
              </a:rPr>
            </a:br>
            <a:r>
              <a:rPr lang="ru-RU" sz="3000" dirty="0" smtClean="0">
                <a:latin typeface="+mn-lt"/>
              </a:rPr>
              <a:t>в </a:t>
            </a:r>
            <a:r>
              <a:rPr lang="ru-RU" sz="3000" b="1" dirty="0" smtClean="0">
                <a:solidFill>
                  <a:srgbClr val="FF0000"/>
                </a:solidFill>
                <a:latin typeface="+mn-lt"/>
              </a:rPr>
              <a:t>312</a:t>
            </a:r>
            <a:r>
              <a:rPr lang="ru-RU" sz="3000" dirty="0" smtClean="0">
                <a:latin typeface="+mn-lt"/>
              </a:rPr>
              <a:t> домовладениях (100%), установлены АПИ </a:t>
            </a:r>
            <a:br>
              <a:rPr lang="ru-RU" sz="3000" dirty="0" smtClean="0">
                <a:latin typeface="+mn-lt"/>
              </a:rPr>
            </a:br>
            <a:r>
              <a:rPr lang="ru-RU" sz="3000" dirty="0" smtClean="0">
                <a:latin typeface="+mn-lt"/>
              </a:rPr>
              <a:t>в более </a:t>
            </a:r>
            <a:r>
              <a:rPr lang="ru-RU" sz="3000" dirty="0">
                <a:latin typeface="+mn-lt"/>
              </a:rPr>
              <a:t>чем  </a:t>
            </a:r>
            <a:r>
              <a:rPr lang="ru-RU" sz="3000" b="1" dirty="0">
                <a:solidFill>
                  <a:srgbClr val="FF0000"/>
                </a:solidFill>
                <a:latin typeface="+mn-lt"/>
              </a:rPr>
              <a:t>8,3</a:t>
            </a:r>
            <a:r>
              <a:rPr lang="ru-RU" sz="3000" b="1" dirty="0" smtClean="0">
                <a:solidFill>
                  <a:srgbClr val="FF0000"/>
                </a:solidFill>
                <a:latin typeface="+mn-lt"/>
              </a:rPr>
              <a:t> тыс.</a:t>
            </a:r>
            <a:r>
              <a:rPr lang="ru-RU" sz="30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3000" dirty="0" smtClean="0">
                <a:latin typeface="+mn-lt"/>
              </a:rPr>
              <a:t>домовладениях (квартирах) (100%), в </a:t>
            </a:r>
            <a:r>
              <a:rPr lang="ru-RU" sz="3000" b="1" dirty="0" smtClean="0">
                <a:solidFill>
                  <a:srgbClr val="FF0000"/>
                </a:solidFill>
                <a:latin typeface="+mn-lt"/>
              </a:rPr>
              <a:t>563</a:t>
            </a:r>
            <a:r>
              <a:rPr lang="ru-RU" sz="3000" dirty="0" smtClean="0">
                <a:latin typeface="+mn-lt"/>
              </a:rPr>
              <a:t> домовладениях (квартирах) выполнены работы по установке и объединению АПИ в сеть (либо выводу сигнала на СЗУ)</a:t>
            </a:r>
            <a:r>
              <a:rPr lang="ru-RU" sz="3200" b="1" dirty="0" smtClean="0">
                <a:latin typeface="+mn-lt"/>
              </a:rPr>
              <a:t> </a:t>
            </a:r>
            <a:endParaRPr lang="ru-RU" sz="3200" dirty="0">
              <a:latin typeface="+mn-lt"/>
            </a:endParaRPr>
          </a:p>
        </p:txBody>
      </p:sp>
      <p:sp>
        <p:nvSpPr>
          <p:cNvPr id="12291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2CE1FEC-2963-4DAB-91A2-0C000423443F}" type="slidenum">
              <a:rPr lang="ru-RU" altLang="ru-RU"/>
              <a:pPr/>
              <a:t>25</a:t>
            </a:fld>
            <a:endParaRPr lang="ru-RU" alt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Прямоугольник 7"/>
          <p:cNvSpPr>
            <a:spLocks noChangeArrowheads="1"/>
          </p:cNvSpPr>
          <p:nvPr/>
        </p:nvSpPr>
        <p:spPr bwMode="auto">
          <a:xfrm>
            <a:off x="539750" y="142875"/>
            <a:ext cx="8280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284C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Сельские сходы, выступления в трудовых коллективах </a:t>
            </a:r>
            <a:r>
              <a:rPr lang="ru-RU" sz="2400" b="1" dirty="0" smtClean="0">
                <a:solidFill>
                  <a:srgbClr val="284C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/>
            </a:r>
            <a:br>
              <a:rPr lang="ru-RU" sz="2400" b="1" dirty="0" smtClean="0">
                <a:solidFill>
                  <a:srgbClr val="284C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</a:br>
            <a:r>
              <a:rPr lang="ru-RU" sz="2400" b="1" dirty="0" smtClean="0">
                <a:solidFill>
                  <a:srgbClr val="284C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и </a:t>
            </a:r>
            <a:r>
              <a:rPr lang="ru-RU" sz="2400" b="1" dirty="0">
                <a:solidFill>
                  <a:srgbClr val="284C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на родительских собраниях</a:t>
            </a:r>
          </a:p>
        </p:txBody>
      </p:sp>
      <p:sp>
        <p:nvSpPr>
          <p:cNvPr id="5125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FE63D8A-DD0B-41A3-8B98-FBBE482F2489}" type="slidenum">
              <a:rPr lang="ru-RU" altLang="ru-RU"/>
              <a:pPr/>
              <a:t>26</a:t>
            </a:fld>
            <a:endParaRPr lang="ru-RU" alt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73872"/>
            <a:ext cx="4464496" cy="297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73871"/>
            <a:ext cx="4469471" cy="2977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560" y="3951656"/>
            <a:ext cx="4259030" cy="2837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951656"/>
            <a:ext cx="4325920" cy="2885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48197"/>
            <a:ext cx="619234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Центр безопасности </a:t>
            </a:r>
            <a:r>
              <a:rPr lang="ru-RU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Минской области</a:t>
            </a:r>
            <a:endParaRPr lang="ru-RU" sz="2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1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ED3185D-BDD3-4E15-A7AB-749D75D3C4E4}" type="slidenum">
              <a:rPr lang="ru-RU" altLang="ru-RU"/>
              <a:pPr/>
              <a:t>27</a:t>
            </a:fld>
            <a:endParaRPr lang="ru-RU" alt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511" y="4330849"/>
            <a:ext cx="3059832" cy="2294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332699"/>
            <a:ext cx="3059832" cy="2294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13" y="3702629"/>
            <a:ext cx="2193708" cy="292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674207" y="46179"/>
            <a:ext cx="3584367" cy="4779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65991" y="279830"/>
            <a:ext cx="2785427" cy="3713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0907824"/>
              </p:ext>
            </p:extLst>
          </p:nvPr>
        </p:nvGraphicFramePr>
        <p:xfrm>
          <a:off x="-180528" y="1700808"/>
          <a:ext cx="5760640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>
            <a:graphicFrameLocks/>
          </p:cNvGraphicFramePr>
          <p:nvPr/>
        </p:nvGraphicFramePr>
        <p:xfrm>
          <a:off x="4644008" y="980728"/>
          <a:ext cx="3888432" cy="4028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54" name="Прямоугольник 14"/>
          <p:cNvSpPr>
            <a:spLocks noChangeArrowheads="1"/>
          </p:cNvSpPr>
          <p:nvPr/>
        </p:nvSpPr>
        <p:spPr bwMode="auto">
          <a:xfrm>
            <a:off x="539552" y="260350"/>
            <a:ext cx="849694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78,3% </a:t>
            </a:r>
            <a:r>
              <a:rPr lang="ru-RU" altLang="ru-RU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пожаров и </a:t>
            </a:r>
            <a:r>
              <a:rPr lang="ru-RU" altLang="ru-RU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97,9% </a:t>
            </a:r>
            <a:r>
              <a:rPr lang="ru-RU" altLang="ru-RU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погибших - в жилом секторе </a:t>
            </a:r>
            <a:endParaRPr lang="ru-RU" altLang="ru-RU" sz="2600" b="1" dirty="0">
              <a:solidFill>
                <a:srgbClr val="FF0000"/>
              </a:solidFill>
            </a:endParaRPr>
          </a:p>
        </p:txBody>
      </p:sp>
      <p:sp>
        <p:nvSpPr>
          <p:cNvPr id="2055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636FB15-BEA7-46EB-866D-2A3F4351D7D9}" type="slidenum">
              <a:rPr lang="ru-RU" altLang="ru-RU"/>
              <a:pPr/>
              <a:t>3</a:t>
            </a:fld>
            <a:endParaRPr lang="ru-RU" altLang="ru-RU"/>
          </a:p>
        </p:txBody>
      </p:sp>
      <p:graphicFrame>
        <p:nvGraphicFramePr>
          <p:cNvPr id="4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0049218"/>
              </p:ext>
            </p:extLst>
          </p:nvPr>
        </p:nvGraphicFramePr>
        <p:xfrm>
          <a:off x="0" y="2636912"/>
          <a:ext cx="5148064" cy="4337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2916776"/>
              </p:ext>
            </p:extLst>
          </p:nvPr>
        </p:nvGraphicFramePr>
        <p:xfrm>
          <a:off x="4283968" y="754396"/>
          <a:ext cx="4752528" cy="4337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88" y="142875"/>
            <a:ext cx="7286625" cy="4921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 причины  </a:t>
            </a:r>
            <a:r>
              <a:rPr lang="ru-RU" altLang="ru-RU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пожаров</a:t>
            </a:r>
            <a:endParaRPr lang="ru-RU" altLang="ru-RU" sz="2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579815"/>
              </p:ext>
            </p:extLst>
          </p:nvPr>
        </p:nvGraphicFramePr>
        <p:xfrm>
          <a:off x="-33883" y="757237"/>
          <a:ext cx="8934450" cy="5872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76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AD64ACA-E70D-471E-8761-1F06D59B75F1}" type="slidenum">
              <a:rPr lang="ru-RU" altLang="ru-RU"/>
              <a:pPr/>
              <a:t>4</a:t>
            </a:fld>
            <a:endParaRPr lang="ru-RU" alt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88" y="142875"/>
            <a:ext cx="7286625" cy="4921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 </a:t>
            </a:r>
            <a:r>
              <a:rPr lang="ru-RU" altLang="ru-RU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причины</a:t>
            </a:r>
            <a:r>
              <a:rPr lang="ru-RU" alt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гибели людей от пожаров</a:t>
            </a:r>
            <a:endParaRPr lang="ru-RU" alt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5339794"/>
              </p:ext>
            </p:extLst>
          </p:nvPr>
        </p:nvGraphicFramePr>
        <p:xfrm>
          <a:off x="-396552" y="980728"/>
          <a:ext cx="9070975" cy="4289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100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FFA6CD7-C779-4AC5-B7FE-9BE643A863AA}" type="slidenum">
              <a:rPr lang="ru-RU" altLang="ru-RU"/>
              <a:pPr/>
              <a:t>5</a:t>
            </a:fld>
            <a:endParaRPr lang="ru-RU" alt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112894795"/>
              </p:ext>
            </p:extLst>
          </p:nvPr>
        </p:nvGraphicFramePr>
        <p:xfrm>
          <a:off x="455613" y="685800"/>
          <a:ext cx="8078787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096E-FB36-4D31-90A7-F1ECB0DC265B}" type="slidenum">
              <a:rPr lang="ru-RU" altLang="ru-RU" smtClean="0"/>
              <a:pPr/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6839467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260123" y="545123"/>
            <a:ext cx="2532185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D:\РАБОЧАЯ\ДИАНА\09 НИП\Буклет по пожарам\сиг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7080" y="448746"/>
            <a:ext cx="2489689" cy="17980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6260123" y="2597451"/>
            <a:ext cx="2532185" cy="3105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4" descr="\\ftpserver\ftp\районы\02_ ОТДЕЛЫ МОУ МЧС\Пропаганда\НИП, СМИ и РЕКЛАМА\НИП утвержденная министерством\Листовки\Курение\ОБЯЗАТЕЛЬНО ИСПОЛЬЗОВАТЬ!!!!!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7079" y="2449362"/>
            <a:ext cx="2489690" cy="3143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Содержимое 2"/>
          <p:cNvSpPr>
            <a:spLocks noGrp="1"/>
          </p:cNvSpPr>
          <p:nvPr>
            <p:ph idx="1"/>
          </p:nvPr>
        </p:nvSpPr>
        <p:spPr>
          <a:xfrm>
            <a:off x="289866" y="1161937"/>
            <a:ext cx="5629782" cy="2423971"/>
          </a:xfrm>
        </p:spPr>
        <p:txBody>
          <a:bodyPr>
            <a:normAutofit fontScale="70000" lnSpcReduction="20000"/>
          </a:bodyPr>
          <a:lstStyle/>
          <a:p>
            <a:r>
              <a:rPr lang="ru-RU" b="1" u="sng" dirty="0" smtClean="0"/>
              <a:t>Тлеющий окурок </a:t>
            </a:r>
            <a:r>
              <a:rPr lang="ru-RU" dirty="0" smtClean="0"/>
              <a:t>сигареты, попадая на постельные принадлежности, через считанные минуты становится причиной пожара.</a:t>
            </a:r>
          </a:p>
          <a:p>
            <a:r>
              <a:rPr lang="ru-RU" b="1" u="sng" dirty="0" smtClean="0"/>
              <a:t>Смертельную</a:t>
            </a:r>
            <a:r>
              <a:rPr lang="ru-RU" dirty="0" smtClean="0"/>
              <a:t> дозу угарного газа человек получает через 2-3 вдоха.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51481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>
          <a:xfrm>
            <a:off x="1469392" y="5577533"/>
            <a:ext cx="1738041" cy="270783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554287" y="5234899"/>
            <a:ext cx="2123499" cy="218278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553674" y="4395166"/>
            <a:ext cx="1379293" cy="221409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469392" y="4395166"/>
            <a:ext cx="498450" cy="221409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116922" y="3993344"/>
            <a:ext cx="967077" cy="210887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207433" y="3801829"/>
            <a:ext cx="1444721" cy="191514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091622" y="3410132"/>
            <a:ext cx="1629234" cy="180810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400301" y="3193424"/>
            <a:ext cx="807132" cy="241673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60119" y="2709399"/>
            <a:ext cx="951177" cy="213164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47012" y="1904069"/>
            <a:ext cx="4368572" cy="377008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55397" y="385206"/>
            <a:ext cx="7596554" cy="1005973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r>
              <a:rPr lang="ru-RU" sz="2215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БЕЗОПАСНОСТЬ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ПЕЧНОГО ОТОПЛЕНИЯ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3185" y="1878747"/>
            <a:ext cx="2293178" cy="3057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984224" y="1736877"/>
            <a:ext cx="5100871" cy="474782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anchor="t">
            <a:normAutofit fontScale="40000" lnSpcReduction="20000"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3600" indent="-354515" defTabSz="844083" fontAlgn="auto">
              <a:spcAft>
                <a:spcPts val="0"/>
              </a:spcAft>
              <a:buClr>
                <a:srgbClr val="C40000"/>
              </a:buClr>
              <a:defRPr/>
            </a:pPr>
            <a:r>
              <a:rPr lang="ru-RU" sz="2769" dirty="0">
                <a:latin typeface="Century Gothic"/>
              </a:rPr>
              <a:t>Между стенками печи и деревянными конструкциями должен </a:t>
            </a:r>
            <a:r>
              <a:rPr lang="ru-RU" sz="2769" dirty="0">
                <a:solidFill>
                  <a:schemeClr val="bg1"/>
                </a:solidFill>
                <a:latin typeface="Century Gothic"/>
              </a:rPr>
              <a:t>оставаться </a:t>
            </a:r>
            <a:r>
              <a:rPr lang="ru-RU" sz="3508" b="1" u="sng" dirty="0">
                <a:solidFill>
                  <a:schemeClr val="bg1"/>
                </a:solidFill>
                <a:latin typeface="Century Gothic"/>
              </a:rPr>
              <a:t>воздушный промежуток размером не    менее  10 см – </a:t>
            </a:r>
            <a:r>
              <a:rPr lang="ru-RU" sz="3508" b="1" u="sng" dirty="0" err="1">
                <a:solidFill>
                  <a:schemeClr val="bg1"/>
                </a:solidFill>
                <a:latin typeface="Century Gothic"/>
              </a:rPr>
              <a:t>отступка</a:t>
            </a:r>
            <a:r>
              <a:rPr lang="ru-RU" sz="3508" b="1" u="sng" dirty="0">
                <a:solidFill>
                  <a:schemeClr val="bg1"/>
                </a:solidFill>
                <a:latin typeface="Century Gothic"/>
              </a:rPr>
              <a:t>.</a:t>
            </a:r>
          </a:p>
          <a:p>
            <a:pPr marL="413600" indent="-354515" defTabSz="844083" fontAlgn="auto">
              <a:spcAft>
                <a:spcPts val="0"/>
              </a:spcAft>
              <a:buClr>
                <a:srgbClr val="C40000"/>
              </a:buClr>
              <a:buNone/>
              <a:defRPr/>
            </a:pPr>
            <a:endParaRPr lang="ru-RU" sz="2769" b="1" u="sng" dirty="0">
              <a:solidFill>
                <a:schemeClr val="bg1"/>
              </a:solidFill>
              <a:latin typeface="Century Gothic"/>
            </a:endParaRPr>
          </a:p>
          <a:p>
            <a:pPr marL="413600" indent="-354515" defTabSz="844083" fontAlgn="auto">
              <a:spcAft>
                <a:spcPts val="0"/>
              </a:spcAft>
              <a:buClr>
                <a:srgbClr val="C40000"/>
              </a:buClr>
              <a:defRPr/>
            </a:pPr>
            <a:r>
              <a:rPr lang="ru-RU" sz="2769" dirty="0">
                <a:latin typeface="Century Gothic"/>
              </a:rPr>
              <a:t>Печь и дымовая труба в местах соединения с деревянными перекрытиями должны иметь утолщения кирпичной кладки не менее 38 см </a:t>
            </a:r>
            <a:r>
              <a:rPr lang="ru-RU" sz="3508" dirty="0">
                <a:latin typeface="Century Gothic"/>
              </a:rPr>
              <a:t>– </a:t>
            </a:r>
            <a:r>
              <a:rPr lang="ru-RU" sz="3508" b="1" u="sng" dirty="0">
                <a:solidFill>
                  <a:schemeClr val="bg1"/>
                </a:solidFill>
                <a:latin typeface="Century Gothic"/>
              </a:rPr>
              <a:t>разделку.</a:t>
            </a:r>
            <a:r>
              <a:rPr lang="ru-RU" sz="3508" dirty="0">
                <a:solidFill>
                  <a:schemeClr val="bg1"/>
                </a:solidFill>
                <a:latin typeface="Century Gothic"/>
              </a:rPr>
              <a:t> </a:t>
            </a:r>
          </a:p>
          <a:p>
            <a:pPr marL="413600" indent="-354515" defTabSz="844083" fontAlgn="auto">
              <a:spcAft>
                <a:spcPts val="0"/>
              </a:spcAft>
              <a:buClr>
                <a:srgbClr val="C40000"/>
              </a:buClr>
              <a:buNone/>
              <a:defRPr/>
            </a:pPr>
            <a:endParaRPr lang="ru-RU" sz="2769" dirty="0">
              <a:latin typeface="Century Gothic"/>
            </a:endParaRPr>
          </a:p>
          <a:p>
            <a:pPr marL="413600" indent="-354515" defTabSz="844083" fontAlgn="auto">
              <a:spcAft>
                <a:spcPts val="0"/>
              </a:spcAft>
              <a:buClr>
                <a:srgbClr val="C40000"/>
              </a:buClr>
              <a:defRPr/>
            </a:pPr>
            <a:r>
              <a:rPr lang="ru-RU" sz="2769" dirty="0">
                <a:latin typeface="Century Gothic"/>
              </a:rPr>
              <a:t>Чтобы своевременно обнаружить появление трещин, дымоход должен быть </a:t>
            </a:r>
            <a:r>
              <a:rPr lang="ru-RU" sz="3508" b="1" u="sng" dirty="0">
                <a:solidFill>
                  <a:schemeClr val="bg1"/>
                </a:solidFill>
                <a:latin typeface="Century Gothic"/>
              </a:rPr>
              <a:t>побелен</a:t>
            </a:r>
            <a:r>
              <a:rPr lang="ru-RU" sz="3508" dirty="0">
                <a:solidFill>
                  <a:schemeClr val="bg1"/>
                </a:solidFill>
                <a:latin typeface="Century Gothic"/>
              </a:rPr>
              <a:t>.</a:t>
            </a:r>
            <a:r>
              <a:rPr lang="ru-RU" sz="3508" dirty="0">
                <a:latin typeface="Century Gothic"/>
              </a:rPr>
              <a:t> </a:t>
            </a:r>
            <a:r>
              <a:rPr lang="ru-RU" sz="2769" dirty="0">
                <a:latin typeface="Century Gothic"/>
              </a:rPr>
              <a:t>Не реже одного раза в месяц дымоход необходимо </a:t>
            </a:r>
            <a:r>
              <a:rPr lang="ru-RU" sz="3508" b="1" u="sng" dirty="0">
                <a:solidFill>
                  <a:schemeClr val="bg1"/>
                </a:solidFill>
                <a:latin typeface="Century Gothic"/>
              </a:rPr>
              <a:t>очищать от сажи</a:t>
            </a:r>
            <a:r>
              <a:rPr lang="ru-RU" sz="3508" dirty="0">
                <a:solidFill>
                  <a:schemeClr val="bg1"/>
                </a:solidFill>
                <a:latin typeface="Century Gothic"/>
              </a:rPr>
              <a:t>.</a:t>
            </a:r>
          </a:p>
          <a:p>
            <a:pPr marL="413600" indent="-354515" defTabSz="844083" fontAlgn="auto">
              <a:spcAft>
                <a:spcPts val="0"/>
              </a:spcAft>
              <a:buClr>
                <a:srgbClr val="C40000"/>
              </a:buClr>
              <a:buNone/>
              <a:defRPr/>
            </a:pPr>
            <a:endParaRPr lang="ru-RU" sz="2769" dirty="0">
              <a:latin typeface="Century Gothic"/>
            </a:endParaRPr>
          </a:p>
          <a:p>
            <a:pPr marL="413600" indent="-354515" defTabSz="844083" fontAlgn="auto">
              <a:spcAft>
                <a:spcPts val="0"/>
              </a:spcAft>
              <a:buClr>
                <a:srgbClr val="C40000"/>
              </a:buClr>
              <a:defRPr/>
            </a:pPr>
            <a:r>
              <a:rPr lang="ru-RU" sz="2769" dirty="0">
                <a:latin typeface="Century Gothic"/>
              </a:rPr>
              <a:t>Следует предусмотреть </a:t>
            </a:r>
            <a:r>
              <a:rPr lang="ru-RU" sz="4154" b="1" u="sng" dirty="0">
                <a:solidFill>
                  <a:schemeClr val="bg1"/>
                </a:solidFill>
                <a:latin typeface="Century Gothic"/>
              </a:rPr>
              <a:t>защиту пола</a:t>
            </a:r>
            <a:r>
              <a:rPr lang="ru-RU" sz="4154" dirty="0">
                <a:solidFill>
                  <a:schemeClr val="bg1"/>
                </a:solidFill>
                <a:latin typeface="Century Gothic"/>
              </a:rPr>
              <a:t> </a:t>
            </a:r>
            <a:r>
              <a:rPr lang="ru-RU" sz="2769" dirty="0">
                <a:latin typeface="Century Gothic"/>
              </a:rPr>
              <a:t>у топки печи негорючим материалом размером </a:t>
            </a:r>
            <a:r>
              <a:rPr lang="ru-RU" sz="4154" b="1" u="sng" dirty="0">
                <a:solidFill>
                  <a:schemeClr val="bg1"/>
                </a:solidFill>
                <a:latin typeface="Century Gothic"/>
              </a:rPr>
              <a:t>50х70см</a:t>
            </a:r>
            <a:r>
              <a:rPr lang="ru-RU" sz="4154" dirty="0">
                <a:solidFill>
                  <a:schemeClr val="bg1"/>
                </a:solidFill>
                <a:latin typeface="Century Gothic"/>
              </a:rPr>
              <a:t>.</a:t>
            </a:r>
          </a:p>
          <a:p>
            <a:pPr marL="413600" indent="-354515" defTabSz="844083" fontAlgn="auto">
              <a:spcAft>
                <a:spcPts val="0"/>
              </a:spcAft>
              <a:buClr>
                <a:srgbClr val="C40000"/>
              </a:buClr>
              <a:buNone/>
              <a:defRPr/>
            </a:pPr>
            <a:endParaRPr lang="ru-RU" sz="2769" dirty="0">
              <a:latin typeface="Century Gothic"/>
            </a:endParaRPr>
          </a:p>
          <a:p>
            <a:pPr marL="413600" indent="-354515" defTabSz="844083" fontAlgn="auto">
              <a:spcAft>
                <a:spcPts val="0"/>
              </a:spcAft>
              <a:buClr>
                <a:srgbClr val="C40000"/>
              </a:buClr>
              <a:defRPr/>
            </a:pPr>
            <a:r>
              <a:rPr lang="ru-RU" sz="2769" b="1" u="sng" dirty="0">
                <a:solidFill>
                  <a:schemeClr val="bg1"/>
                </a:solidFill>
                <a:latin typeface="Century Gothic"/>
              </a:rPr>
              <a:t>Топить</a:t>
            </a:r>
            <a:r>
              <a:rPr lang="ru-RU" sz="2769" dirty="0">
                <a:latin typeface="Century Gothic"/>
              </a:rPr>
              <a:t> печь рекомендуется 2-3 раза в день </a:t>
            </a:r>
            <a:r>
              <a:rPr lang="ru-RU" sz="3692" b="1" u="sng" dirty="0">
                <a:solidFill>
                  <a:schemeClr val="bg1"/>
                </a:solidFill>
                <a:latin typeface="Century Gothic"/>
              </a:rPr>
              <a:t>не более 1,5ч</a:t>
            </a:r>
            <a:r>
              <a:rPr lang="ru-RU" sz="4154" dirty="0">
                <a:solidFill>
                  <a:schemeClr val="bg1"/>
                </a:solidFill>
                <a:latin typeface="Century Gothic"/>
              </a:rPr>
              <a:t>, </a:t>
            </a:r>
            <a:r>
              <a:rPr lang="ru-RU" sz="2769" dirty="0">
                <a:latin typeface="Century Gothic"/>
              </a:rPr>
              <a:t>чтобы избежать перекала.    Топку прекращайте за 2 часа до сна – дрова успеют перегореть и можно будет закрыть дымоход.</a:t>
            </a:r>
          </a:p>
          <a:p>
            <a:pPr marL="413600" indent="-354515" defTabSz="844083" fontAlgn="auto">
              <a:spcAft>
                <a:spcPts val="0"/>
              </a:spcAft>
              <a:buClr>
                <a:srgbClr val="C40000"/>
              </a:buClr>
              <a:buNone/>
              <a:defRPr/>
            </a:pPr>
            <a:endParaRPr lang="ru-RU" sz="2769" dirty="0">
              <a:latin typeface="Century Gothic"/>
            </a:endParaRPr>
          </a:p>
          <a:p>
            <a:pPr marL="413600" indent="-354515" defTabSz="844083" fontAlgn="auto">
              <a:spcAft>
                <a:spcPts val="0"/>
              </a:spcAft>
              <a:buClr>
                <a:srgbClr val="C40000"/>
              </a:buClr>
              <a:defRPr/>
            </a:pPr>
            <a:r>
              <a:rPr lang="ru-RU" sz="2769" dirty="0">
                <a:latin typeface="Century Gothic"/>
              </a:rPr>
              <a:t>Не используйте для растопки </a:t>
            </a:r>
            <a:r>
              <a:rPr lang="ru-RU" sz="4154" b="1" u="sng" dirty="0">
                <a:solidFill>
                  <a:schemeClr val="bg1"/>
                </a:solidFill>
                <a:latin typeface="Century Gothic"/>
              </a:rPr>
              <a:t>горючие жидкости</a:t>
            </a:r>
            <a:r>
              <a:rPr lang="ru-RU" sz="2769" dirty="0">
                <a:solidFill>
                  <a:schemeClr val="bg1"/>
                </a:solidFill>
                <a:latin typeface="Century Gothic"/>
              </a:rPr>
              <a:t>. </a:t>
            </a:r>
            <a:r>
              <a:rPr lang="ru-RU" sz="2769" dirty="0">
                <a:latin typeface="Century Gothic"/>
              </a:rPr>
              <a:t>Не оставляйте открытыми топочные дверцы и топящуюся печь </a:t>
            </a:r>
            <a:r>
              <a:rPr lang="ru-RU" sz="4154" b="1" u="sng" dirty="0">
                <a:solidFill>
                  <a:schemeClr val="bg1"/>
                </a:solidFill>
                <a:latin typeface="Century Gothic"/>
              </a:rPr>
              <a:t>без присмотра</a:t>
            </a:r>
            <a:r>
              <a:rPr lang="ru-RU" sz="4154" dirty="0">
                <a:solidFill>
                  <a:schemeClr val="bg1"/>
                </a:solidFill>
                <a:latin typeface="Century Gothic"/>
              </a:rPr>
              <a:t>.</a:t>
            </a:r>
          </a:p>
          <a:p>
            <a:pPr marL="413600" indent="-354515" defTabSz="844083" fontAlgn="auto">
              <a:spcAft>
                <a:spcPts val="0"/>
              </a:spcAft>
              <a:buClr>
                <a:srgbClr val="C40000"/>
              </a:buClr>
              <a:defRPr/>
            </a:pPr>
            <a:endParaRPr lang="ru-RU" sz="4154" dirty="0">
              <a:solidFill>
                <a:sysClr val="window" lastClr="FFFFFF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090220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096E-FB36-4D31-90A7-F1ECB0DC265B}" type="slidenum">
              <a:rPr lang="ru-RU" altLang="ru-RU" smtClean="0"/>
              <a:pPr/>
              <a:t>9</a:t>
            </a:fld>
            <a:endParaRPr lang="ru-RU" alt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1"/>
            <a:ext cx="3384376" cy="3101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16631"/>
            <a:ext cx="4242048" cy="3181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218394"/>
            <a:ext cx="4185815" cy="3135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299420"/>
            <a:ext cx="3984444" cy="29883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3601041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Учебный семинар — презентаци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18" tIns="45710" rIns="91418" bIns="4571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18" tIns="45710" rIns="91418" bIns="4571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Учебный семинар — презентация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чебный семинар — презентация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чебный семинар — презентация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чебный семинар — презентация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чебный семинар — презентация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чебный семинар — презентация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чебный семинар — презентация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  <a:fontScheme name="Классическая">
    <a:majorFont>
      <a:latin typeface="Arial"/>
      <a:ea typeface=""/>
      <a:cs typeface=""/>
      <a:font script="Jpan" typeface="ＭＳ Ｐゴシック"/>
      <a:font script="Hang" typeface="돋움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Times New Roman"/>
      <a:ea typeface=""/>
      <a:cs typeface=""/>
      <a:font script="Jpan" typeface="ＭＳ Ｐ明朝"/>
      <a:font script="Hang" typeface="바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  <a:fontScheme name="Классическая">
    <a:majorFont>
      <a:latin typeface="Arial"/>
      <a:ea typeface=""/>
      <a:cs typeface=""/>
      <a:font script="Jpan" typeface="ＭＳ Ｐゴシック"/>
      <a:font script="Hang" typeface="돋움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Times New Roman"/>
      <a:ea typeface=""/>
      <a:cs typeface=""/>
      <a:font script="Jpan" typeface="ＭＳ Ｐ明朝"/>
      <a:font script="Hang" typeface="바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9986</TotalTime>
  <Words>874</Words>
  <Application>Microsoft Office PowerPoint</Application>
  <PresentationFormat>Экран (4:3)</PresentationFormat>
  <Paragraphs>115</Paragraphs>
  <Slides>27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5" baseType="lpstr">
      <vt:lpstr>Arial</vt:lpstr>
      <vt:lpstr>Calibri</vt:lpstr>
      <vt:lpstr>Century Gothic</vt:lpstr>
      <vt:lpstr>Times New Roman</vt:lpstr>
      <vt:lpstr>Trebuchet MS</vt:lpstr>
      <vt:lpstr>Wingdings 2</vt:lpstr>
      <vt:lpstr>Учебный семинар — презентация</vt:lpstr>
      <vt:lpstr>Visio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БЕЗОПАСНОСТЬ  ПЕЧНОГО ОТОПЛЕНИЯ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БЕЗОПАСНОСТЬ  ЭКСПЛУАТАЦИИ ЭЛЕКТРООБОРУДОВАНИЯ</vt:lpstr>
      <vt:lpstr>БЕЗОПАСНОСТЬ  ЭКСПЛУАТАЦИИ ЭЛЕКТРООБОРУДОВАНИЯ</vt:lpstr>
      <vt:lpstr>Презентация PowerPoint</vt:lpstr>
      <vt:lpstr>Более 200 пожаров ежегодно происходят по                    причине ДЕТСКОЙ ШАЛОСТИ С ОГНЕМ</vt:lpstr>
      <vt:lpstr>5 шагов  спасения</vt:lpstr>
      <vt:lpstr>Презентация PowerPoint</vt:lpstr>
      <vt:lpstr>Автономный пожарный                     АПИ ИЗВЕЩАТЕЛЬ</vt:lpstr>
      <vt:lpstr>Презентация PowerPoint</vt:lpstr>
      <vt:lpstr>Презентация PowerPoint</vt:lpstr>
      <vt:lpstr>Презентация PowerPoint</vt:lpstr>
      <vt:lpstr>Проведены ремонты отопительных печей  в 665 домовладениях (100%), электропроводки  в 312 домовладениях (100%), установлены АПИ  в более чем  8,3 тыс. домовладениях (квартирах) (100%), в 563 домовладениях (квартирах) выполнены работы по установке и объединению АПИ в сеть (либо выводу сигнала на СЗУ) 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реализации требований                            Директивы Президента Республики Беларусь от 11 марта 2004 г. № 1                                     «О мерах по укреплению общественной безопасности и дисциплины»</dc:title>
  <dc:creator>Гомола Татьяна</dc:creator>
  <cp:lastModifiedBy>Верин Константин Михайлович</cp:lastModifiedBy>
  <cp:revision>1312</cp:revision>
  <cp:lastPrinted>2024-01-16T13:47:37Z</cp:lastPrinted>
  <dcterms:created xsi:type="dcterms:W3CDTF">2014-06-25T09:09:40Z</dcterms:created>
  <dcterms:modified xsi:type="dcterms:W3CDTF">2024-01-16T14:06:05Z</dcterms:modified>
</cp:coreProperties>
</file>